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7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86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5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</p:sldIdLst>
  <p:sldSz cx="24377650" cy="13716000"/>
  <p:notesSz cx="6858000" cy="9144000"/>
  <p:embeddedFontLst>
    <p:embeddedFont>
      <p:font typeface="Calibri" pitchFamily="34" charset="0"/>
      <p:regular r:id="rId190"/>
      <p:bold r:id="rId191"/>
      <p:italic r:id="rId192"/>
      <p:boldItalic r:id="rId193"/>
    </p:embeddedFont>
    <p:embeddedFont>
      <p:font typeface="Montserrat" charset="0"/>
      <p:regular r:id="rId194"/>
      <p:bold r:id="rId195"/>
      <p:italic r:id="rId196"/>
      <p:boldItalic r:id="rId197"/>
    </p:embeddedFont>
    <p:embeddedFont>
      <p:font typeface="Montserrat SemiBold" charset="0"/>
      <p:regular r:id="rId198"/>
      <p:bold r:id="rId199"/>
      <p:italic r:id="rId200"/>
      <p:boldItalic r:id="rId201"/>
    </p:embeddedFont>
    <p:embeddedFont>
      <p:font typeface="Montserrat Light" charset="0"/>
      <p:regular r:id="rId202"/>
      <p:bold r:id="rId203"/>
      <p:italic r:id="rId204"/>
      <p:boldItalic r:id="rId205"/>
    </p:embeddedFont>
    <p:embeddedFont>
      <p:font typeface="Roboto" charset="0"/>
      <p:regular r:id="rId206"/>
      <p:bold r:id="rId207"/>
      <p:italic r:id="rId208"/>
      <p:boldItalic r:id="rId2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15276">
          <p15:clr>
            <a:srgbClr val="A4A3A4"/>
          </p15:clr>
        </p15:guide>
        <p15:guide id="2" pos="7654">
          <p15:clr>
            <a:srgbClr val="A4A3A4"/>
          </p15:clr>
        </p15:guide>
        <p15:guide id="3">
          <p15:clr>
            <a:srgbClr val="A4A3A4"/>
          </p15:clr>
        </p15:guide>
        <p15:guide id="4" orient="horz" pos="43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0" roundtripDataSignature="AMtx7mgpnQtQJSEAf+ucEWqKQlcqKw3P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-204" y="-88"/>
      </p:cViewPr>
      <p:guideLst>
        <p:guide orient="horz" pos="4320"/>
        <p:guide pos="15276"/>
        <p:guide pos="765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2.fntdata"/><Relationship Id="rId205" Type="http://schemas.openxmlformats.org/officeDocument/2006/relationships/font" Target="fonts/font1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3.fntdata"/><Relationship Id="rId197" Type="http://schemas.openxmlformats.org/officeDocument/2006/relationships/font" Target="fonts/font8.fntdata"/><Relationship Id="rId206" Type="http://schemas.openxmlformats.org/officeDocument/2006/relationships/font" Target="fonts/font17.fntdata"/><Relationship Id="rId201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9.fntdata"/><Relationship Id="rId172" Type="http://schemas.openxmlformats.org/officeDocument/2006/relationships/slide" Target="slides/slide171.xml"/><Relationship Id="rId193" Type="http://schemas.openxmlformats.org/officeDocument/2006/relationships/font" Target="fonts/font4.fntdata"/><Relationship Id="rId202" Type="http://schemas.openxmlformats.org/officeDocument/2006/relationships/font" Target="fonts/font13.fntdata"/><Relationship Id="rId207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5.fntdata"/><Relationship Id="rId199" Type="http://schemas.openxmlformats.org/officeDocument/2006/relationships/font" Target="fonts/font10.fntdata"/><Relationship Id="rId203" Type="http://schemas.openxmlformats.org/officeDocument/2006/relationships/font" Target="fonts/font14.fntdata"/><Relationship Id="rId208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6.fntdata"/><Relationship Id="rId209" Type="http://schemas.openxmlformats.org/officeDocument/2006/relationships/font" Target="fonts/font20.fntdata"/><Relationship Id="rId190" Type="http://schemas.openxmlformats.org/officeDocument/2006/relationships/font" Target="fonts/font1.fntdata"/><Relationship Id="rId204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customschemas.google.com/relationships/presentationmetadata" Target="meta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7.fntdata"/><Relationship Id="rId200" Type="http://schemas.openxmlformats.org/officeDocument/2006/relationships/font" Target="fonts/font11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0" name="Google Shape;1140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2" name="Google Shape;1152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4" name="Google Shape;1164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6" name="Google Shape;1176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7" name="Google Shape;1187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9" name="Google Shape;1199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1" name="Google Shape;1211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5" name="Google Shape;1235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7" name="Google Shape;1247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9" name="Google Shape;1259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1" name="Google Shape;1271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3" name="Google Shape;1283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8" name="Google Shape;130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9" name="Google Shape;1309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0" name="Google Shape;1320;p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1" name="Google Shape;1331;p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2" name="Google Shape;1342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3" name="Google Shape;1353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4" name="Google Shape;1354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4" name="Google Shape;1364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5" name="Google Shape;1365;p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15ed2fed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a815ed2fed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a815ed2fed_0_3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7" name="Google Shape;1377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8" name="Google Shape;1378;p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0" name="Google Shape;1390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1" name="Google Shape;1391;p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1" name="Google Shape;1401;p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2" name="Google Shape;1412;p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b16880f8b9_7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2" name="Google Shape;1422;gb16880f8b9_7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gb16880f8b9_7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b16880f8b9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3" name="Google Shape;1433;gb16880f8b9_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4" name="Google Shape;1434;gb16880f8b9_7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5" name="Google Shape;1445;p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126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1" name="Google Shape;1451;p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1" name="Google Shape;1461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2" name="Google Shape;1462;p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3" name="Google Shape;1473;p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16880f8b9_5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5" name="Google Shape;1485;gb16880f8b9_5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6" name="Google Shape;1486;gb16880f8b9_5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b16880f8b9_5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6" name="Google Shape;1496;gb16880f8b9_5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7" name="Google Shape;1497;gb16880f8b9_5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b16880f8b9_5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b16880f8b9_5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8" name="Google Shape;1508;gb16880f8b9_5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p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b16880f8b9_6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3" name="Google Shape;1523;gb16880f8b9_6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4" name="Google Shape;1524;gb16880f8b9_6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b16880f8b9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" name="Google Shape;1537;gb16880f8b9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8" name="Google Shape;1538;gb16880f8b9_6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0" name="Google Shape;1550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7" name="Google Shape;1557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137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b16880f8b9_5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2" name="Google Shape;1562;gb16880f8b9_5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3" name="Google Shape;1563;gb16880f8b9_5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138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b16880f8b9_5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5" name="Google Shape;1575;gb16880f8b9_5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6" name="Google Shape;1576;gb16880f8b9_5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139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b16880f8b9_5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gb16880f8b9_5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9" name="Google Shape;1589;gb16880f8b9_5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140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b16880f8b9_5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9" name="Google Shape;1599;gb16880f8b9_5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0" name="Google Shape;1600;gb16880f8b9_5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141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b16880f8b9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2" name="Google Shape;1612;gb16880f8b9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gb16880f8b9_5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142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b16880f8b9_5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6" name="Google Shape;1626;gb16880f8b9_5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7" name="Google Shape;1627;gb16880f8b9_5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143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b16880f8b9_5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gb16880f8b9_5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gb16880f8b9_5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3" name="Google Shape;1653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4" name="Google Shape;1654;p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6" name="Google Shape;1666;p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8" name="Google Shape;1678;p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9" name="Google Shape;1689;p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2" name="Google Shape;1702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9" name="Google Shape;1709;p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4" name="Google Shape;1714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5" name="Google Shape;1715;p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7" name="Google Shape;1727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8" name="Google Shape;1728;p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1" name="Google Shape;1741;p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1" name="Google Shape;1751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2" name="Google Shape;1752;p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4" name="Google Shape;1764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5" name="Google Shape;1765;p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8" name="Google Shape;1778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9" name="Google Shape;1779;p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2" name="Google Shape;1792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3" name="Google Shape;1793;p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5" name="Google Shape;180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6" name="Google Shape;1806;p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b16880f8b9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9" name="Google Shape;1819;gb16880f8b9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0" name="Google Shape;1820;gb16880f8b9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815ed2fe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a815ed2fe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a815ed2fed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2" name="Google Shape;1832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3" name="Google Shape;1833;p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160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b16880f8b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5" name="Google Shape;1845;gb16880f8b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6" name="Google Shape;1846;gb16880f8b9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161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16880f8b9_6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8" name="Google Shape;1858;gb16880f8b9_6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9" name="Google Shape;1859;gb16880f8b9_6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162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b16880f8b9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9" name="Google Shape;1869;gb16880f8b9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0" name="Google Shape;1870;gb16880f8b9_6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163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3" name="Google Shape;1883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4" name="Google Shape;1884;p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164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9" name="Google Shape;1889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0" name="Google Shape;1890;p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165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2" name="Google Shape;1902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3" name="Google Shape;1903;p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166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815ed2f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ga815ed2f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4" name="Google Shape;1914;ga815ed2fe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167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6" name="Google Shape;1926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7" name="Google Shape;1927;p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168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a815ed2f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7" name="Google Shape;1937;ga815ed2f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8" name="Google Shape;1938;ga815ed2fed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169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0" name="Google Shape;1950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1" name="Google Shape;1951;p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170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1" name="Google Shape;1961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2" name="Google Shape;1962;p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171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878a904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3" name="Google Shape;1973;g7878a904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4" name="Google Shape;1974;g7878a9045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172</a:t>
            </a:fld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5" name="Google Shape;1985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6" name="Google Shape;1986;p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173</a:t>
            </a:fld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7" name="Google Shape;1997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8" name="Google Shape;1998;p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174</a:t>
            </a:fld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9" name="Google Shape;2009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0" name="Google Shape;2010;p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175</a:t>
            </a:fld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3" name="Google Shape;2023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4" name="Google Shape;2024;p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176</a:t>
            </a:fld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b16880f8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6" name="Google Shape;2036;gb16880f8b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7" name="Google Shape;2037;gb16880f8b9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177</a:t>
            </a:fld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16880f8b9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9" name="Google Shape;2049;gb16880f8b9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0" name="Google Shape;2050;gb16880f8b9_4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178</a:t>
            </a:fld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1" name="Google Shape;2061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2" name="Google Shape;2062;p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179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3" name="Google Shape;2073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4" name="Google Shape;2074;p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180</a:t>
            </a:fld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a815ed2fe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5" name="Google Shape;2085;ga815ed2fe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6" name="Google Shape;2086;ga815ed2fe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181</a:t>
            </a:fld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8" name="Google Shape;2098;p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182</a:t>
            </a:fld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4" name="Google Shape;2104;p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183</a:t>
            </a:fld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7" name="Google Shape;2117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8" name="Google Shape;2118;p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184</a:t>
            </a:fld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0" name="Google Shape;2130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1" name="Google Shape;2131;p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185</a:t>
            </a:fld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4" name="Google Shape;2144;p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186</a:t>
            </a:fld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b16f3e72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6" name="Google Shape;2156;gb16f3e72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815ed2fed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a815ed2fed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a815ed2fed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815ed2fed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815ed2fed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a815ed2fed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9a4c9f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ae9a4c9f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gae9a4c9f1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16880f8b9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b16880f8b9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2" name="Google Shape;382;gb16880f8b9_7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815ed2fe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a815ed2fe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ga815ed2fed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815ed2fe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a815ed2fe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a815ed2fed_0_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9" name="Google Shape;509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815ed2fe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a815ed2fed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ga815ed2fed_0_3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1" name="Google Shape;54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815ed2fe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a815ed2fe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ga815ed2fed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815ed2fed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ga815ed2fed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3" name="Google Shape;583;ga815ed2fed_0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815ed2fe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a815ed2fe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ga815ed2fed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3" name="Google Shape;673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16880f8b9_6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b16880f8b9_6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b16880f8b9_6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5" name="Google Shape;695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2" name="Google Shape;712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0" name="Google Shape;740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815ed2fe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a815ed2fe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ga815ed2fed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a815ed2fe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a815ed2fe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ga815ed2fed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6880f8b9_6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b16880f8b9_6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gb16880f8b9_6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815ed2fe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a815ed2fe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ga815ed2fed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6" name="Google Shape;806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a815ed2fe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a815ed2fe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ga815ed2fed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9" name="Google Shape;839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9" name="Google Shape;84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5" name="Google Shape;875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16880f8b9_6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b16880f8b9_6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b16880f8b9_6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9" name="Google Shape;899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6" name="Google Shape;926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0" name="Google Shape;94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6" name="Google Shape;966;p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7" name="Google Shape;977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9" name="Google Shape;989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0" name="Google Shape;990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2" name="Google Shape;1002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6880f8b9_6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b16880f8b9_6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16880f8b9_6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b16880f8b9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gb16880f8b9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9" name="Google Shape;1039;gb16880f8b9_5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815ed2fe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" name="Google Shape;1050;ga815ed2fe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1" name="Google Shape;1051;ga815ed2fed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2" name="Google Shape;1062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3" name="Google Shape;1063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6" name="Google Shape;1086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8" name="Google Shape;1098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0" name="Google Shape;1110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aea151da7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aea151da7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6" name="Google Shape;1116;gaea151da7f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8" name="Google Shape;1128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None/>
              </a:pPr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">
  <p:cSld name="2_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>
            <a:spLocks noGrp="1"/>
          </p:cNvSpPr>
          <p:nvPr>
            <p:ph type="pic" idx="2"/>
          </p:nvPr>
        </p:nvSpPr>
        <p:spPr>
          <a:xfrm>
            <a:off x="10882366" y="1170432"/>
            <a:ext cx="12270239" cy="113751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>
            <a:spLocks noGrp="1"/>
          </p:cNvSpPr>
          <p:nvPr>
            <p:ph type="pic" idx="2"/>
          </p:nvPr>
        </p:nvSpPr>
        <p:spPr>
          <a:xfrm>
            <a:off x="-276644" y="-261256"/>
            <a:ext cx="24930937" cy="14238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1298802" y="2220685"/>
            <a:ext cx="10810241" cy="103248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lide">
  <p:cSld name="3_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>
            <a:spLocks noGrp="1"/>
          </p:cNvSpPr>
          <p:nvPr>
            <p:ph type="pic" idx="2"/>
          </p:nvPr>
        </p:nvSpPr>
        <p:spPr>
          <a:xfrm>
            <a:off x="17061020" y="1701642"/>
            <a:ext cx="4789720" cy="103431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01"/>
              <a:buFont typeface="Arial"/>
              <a:buNone/>
              <a:defRPr sz="21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None/>
              <a:defRPr sz="2399" b="0" i="0" u="none" strike="noStrike" cap="none">
                <a:solidFill>
                  <a:srgbClr val="A4A5A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3"/>
          <p:cNvSpPr txBox="1"/>
          <p:nvPr/>
        </p:nvSpPr>
        <p:spPr>
          <a:xfrm>
            <a:off x="23494316" y="610541"/>
            <a:ext cx="924796" cy="4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ko-KR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t>‹#›</a:t>
            </a:fld>
            <a:r>
              <a:rPr lang="ko-KR"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/>
          <p:nvPr/>
        </p:nvSpPr>
        <p:spPr>
          <a:xfrm rot="5400000">
            <a:off x="8030452" y="3119334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 rot="5400000">
            <a:off x="1703658" y="2299038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02120"/>
          </a:solidFill>
          <a:ln w="180975" cap="rnd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 rot="5400000">
            <a:off x="5136485" y="2299038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 rot="5400000">
            <a:off x="-17900" y="5491643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 rot="5400000">
            <a:off x="3425216" y="5486065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 rot="5400000">
            <a:off x="5100193" y="8584404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 rot="5400000">
            <a:off x="1657077" y="8605231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02120"/>
          </a:solidFill>
          <a:ln w="180975" cap="rnd" cmpd="sng">
            <a:solidFill>
              <a:srgbClr val="20212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 rot="5400000">
            <a:off x="-814570" y="9459390"/>
            <a:ext cx="3234739" cy="1273862"/>
          </a:xfrm>
          <a:custGeom>
            <a:avLst/>
            <a:gdLst/>
            <a:ahLst/>
            <a:cxnLst/>
            <a:rect l="l" t="t" r="r" b="b"/>
            <a:pathLst>
              <a:path w="1617791" h="637097" extrusionOk="0">
                <a:moveTo>
                  <a:pt x="0" y="637097"/>
                </a:moveTo>
                <a:lnTo>
                  <a:pt x="318548" y="0"/>
                </a:lnTo>
                <a:lnTo>
                  <a:pt x="1299242" y="0"/>
                </a:lnTo>
                <a:lnTo>
                  <a:pt x="1617791" y="637097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 rot="5400000">
            <a:off x="7507645" y="-206072"/>
            <a:ext cx="2310798" cy="2971026"/>
          </a:xfrm>
          <a:custGeom>
            <a:avLst/>
            <a:gdLst/>
            <a:ahLst/>
            <a:cxnLst/>
            <a:rect l="l" t="t" r="r" b="b"/>
            <a:pathLst>
              <a:path w="1155700" h="1485900" extrusionOk="0">
                <a:moveTo>
                  <a:pt x="0" y="1485900"/>
                </a:moveTo>
                <a:lnTo>
                  <a:pt x="0" y="0"/>
                </a:lnTo>
                <a:lnTo>
                  <a:pt x="784225" y="0"/>
                </a:lnTo>
                <a:lnTo>
                  <a:pt x="1155700" y="742950"/>
                </a:lnTo>
                <a:lnTo>
                  <a:pt x="78422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 rot="5400000">
            <a:off x="4040497" y="11118248"/>
            <a:ext cx="2215827" cy="2971026"/>
          </a:xfrm>
          <a:custGeom>
            <a:avLst/>
            <a:gdLst/>
            <a:ahLst/>
            <a:cxnLst/>
            <a:rect l="l" t="t" r="r" b="b"/>
            <a:pathLst>
              <a:path w="1108202" h="1485900" extrusionOk="0">
                <a:moveTo>
                  <a:pt x="0" y="742950"/>
                </a:moveTo>
                <a:lnTo>
                  <a:pt x="371475" y="0"/>
                </a:lnTo>
                <a:lnTo>
                  <a:pt x="1108202" y="0"/>
                </a:lnTo>
                <a:lnTo>
                  <a:pt x="1108202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 rot="5400000">
            <a:off x="541690" y="11116471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742950"/>
                </a:moveTo>
                <a:lnTo>
                  <a:pt x="371475" y="0"/>
                </a:lnTo>
                <a:lnTo>
                  <a:pt x="1109980" y="0"/>
                </a:lnTo>
                <a:lnTo>
                  <a:pt x="1109980" y="1485900"/>
                </a:lnTo>
                <a:lnTo>
                  <a:pt x="371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89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 rot="5400000">
            <a:off x="4033576" y="-251780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1485900"/>
                </a:moveTo>
                <a:lnTo>
                  <a:pt x="0" y="0"/>
                </a:lnTo>
                <a:lnTo>
                  <a:pt x="738505" y="0"/>
                </a:lnTo>
                <a:lnTo>
                  <a:pt x="1109980" y="742950"/>
                </a:lnTo>
                <a:lnTo>
                  <a:pt x="73850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 rot="5400000">
            <a:off x="11059164" y="-237813"/>
            <a:ext cx="2247315" cy="2971026"/>
          </a:xfrm>
          <a:custGeom>
            <a:avLst/>
            <a:gdLst/>
            <a:ahLst/>
            <a:cxnLst/>
            <a:rect l="l" t="t" r="r" b="b"/>
            <a:pathLst>
              <a:path w="1123950" h="1485900" extrusionOk="0">
                <a:moveTo>
                  <a:pt x="0" y="1485900"/>
                </a:moveTo>
                <a:lnTo>
                  <a:pt x="0" y="0"/>
                </a:lnTo>
                <a:lnTo>
                  <a:pt x="752475" y="0"/>
                </a:lnTo>
                <a:lnTo>
                  <a:pt x="1123950" y="742950"/>
                </a:lnTo>
                <a:lnTo>
                  <a:pt x="75247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 rot="5400000">
            <a:off x="14915042" y="-573914"/>
            <a:ext cx="1318363" cy="2714275"/>
          </a:xfrm>
          <a:custGeom>
            <a:avLst/>
            <a:gdLst/>
            <a:ahLst/>
            <a:cxnLst/>
            <a:rect l="l" t="t" r="r" b="b"/>
            <a:pathLst>
              <a:path w="659353" h="1357491" extrusionOk="0">
                <a:moveTo>
                  <a:pt x="0" y="1357491"/>
                </a:moveTo>
                <a:lnTo>
                  <a:pt x="0" y="0"/>
                </a:lnTo>
                <a:lnTo>
                  <a:pt x="659353" y="1357491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 rot="5400000">
            <a:off x="12643572" y="10621742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54509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 rot="5400000">
            <a:off x="18706157" y="8671164"/>
            <a:ext cx="5435740" cy="4685983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54509"/>
              </a:schemeClr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0532068" y="4570111"/>
            <a:ext cx="1026392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 rot="5400000">
            <a:off x="8808910" y="8792790"/>
            <a:ext cx="3446390" cy="2971026"/>
          </a:xfrm>
          <a:prstGeom prst="hexagon">
            <a:avLst>
              <a:gd name="adj" fmla="val 25000"/>
              <a:gd name="vf" fmla="val 115470"/>
            </a:avLst>
          </a:prstGeom>
          <a:noFill/>
          <a:ln w="15875" cap="rnd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 rot="5400000">
            <a:off x="595604" y="-206072"/>
            <a:ext cx="2219382" cy="2971026"/>
          </a:xfrm>
          <a:custGeom>
            <a:avLst/>
            <a:gdLst/>
            <a:ahLst/>
            <a:cxnLst/>
            <a:rect l="l" t="t" r="r" b="b"/>
            <a:pathLst>
              <a:path w="1109980" h="1485900" extrusionOk="0">
                <a:moveTo>
                  <a:pt x="0" y="1485900"/>
                </a:moveTo>
                <a:lnTo>
                  <a:pt x="0" y="0"/>
                </a:lnTo>
                <a:lnTo>
                  <a:pt x="738505" y="0"/>
                </a:lnTo>
                <a:lnTo>
                  <a:pt x="1109980" y="742950"/>
                </a:lnTo>
                <a:lnTo>
                  <a:pt x="738505" y="1485900"/>
                </a:lnTo>
                <a:close/>
              </a:path>
            </a:pathLst>
          </a:custGeom>
          <a:solidFill>
            <a:schemeClr val="lt1"/>
          </a:solidFill>
          <a:ln w="1809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8"/>
              <a:buFont typeface="Arial"/>
              <a:buNone/>
            </a:pPr>
            <a:endParaRPr sz="719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3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3" name="Google Shape;1143;p11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 승인여부가 Y로 바뀌고 취소 버튼으로 바뀐다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4" name="Google Shape;1144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0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3"/>
          <p:cNvSpPr/>
          <p:nvPr/>
        </p:nvSpPr>
        <p:spPr>
          <a:xfrm>
            <a:off x="13521777" y="757573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p11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 승인여부가 Y로 바뀌고 취소 버튼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취소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-&gt;수강생 명단에서 삭제, 출석부에서 삭제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6" name="Google Shape;115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66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4"/>
          <p:cNvSpPr/>
          <p:nvPr/>
        </p:nvSpPr>
        <p:spPr>
          <a:xfrm>
            <a:off x="3436710" y="7725026"/>
            <a:ext cx="113885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1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1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7" name="Google Shape;1167;p11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8" name="Google Shape;1168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9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1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1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1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81264" y="-336884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1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9" name="Google Shape;1179;p11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주차 별 계획, 진도 현황이 나온다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0" name="Google Shape;118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625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1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1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5800" y="926431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0" name="Google Shape;1190;p11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1" name="Google Shape;1191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76693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7"/>
          <p:cNvSpPr/>
          <p:nvPr/>
        </p:nvSpPr>
        <p:spPr>
          <a:xfrm>
            <a:off x="13334969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1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11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1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2" name="Google Shape;1202;p11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3" name="Google Shape;120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/>
          <p:nvPr/>
        </p:nvSpPr>
        <p:spPr>
          <a:xfrm>
            <a:off x="7201096" y="6015749"/>
            <a:ext cx="1793614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1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1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1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9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4" name="Google Shape;1214;p11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5" name="Google Shape;1215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7811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19"/>
          <p:cNvSpPr/>
          <p:nvPr/>
        </p:nvSpPr>
        <p:spPr>
          <a:xfrm>
            <a:off x="9856172" y="73349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19"/>
          <p:cNvSpPr/>
          <p:nvPr/>
        </p:nvSpPr>
        <p:spPr>
          <a:xfrm>
            <a:off x="7350328" y="78567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1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1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1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2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7" name="Google Shape;1227;p12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8" name="Google Shape;1228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63749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2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2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1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8" name="Google Shape;1238;p12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9" name="Google Shape;1239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1"/>
          <p:cNvSpPr/>
          <p:nvPr/>
        </p:nvSpPr>
        <p:spPr>
          <a:xfrm>
            <a:off x="13716000" y="6120046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2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2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2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2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0" name="Google Shape;1250;p12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1" name="Google Shape;1251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0753"/>
            <a:ext cx="13956287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2"/>
          <p:cNvSpPr/>
          <p:nvPr/>
        </p:nvSpPr>
        <p:spPr>
          <a:xfrm>
            <a:off x="5822302" y="7631605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2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2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2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7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2"/>
          <p:cNvSpPr/>
          <p:nvPr/>
        </p:nvSpPr>
        <p:spPr>
          <a:xfrm>
            <a:off x="7763353" y="4349767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2"/>
          <p:cNvSpPr/>
          <p:nvPr/>
        </p:nvSpPr>
        <p:spPr>
          <a:xfrm>
            <a:off x="3506275" y="7533400"/>
            <a:ext cx="11907000" cy="3794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23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2" name="Google Shape;1262;p12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3" name="Google Shape;1263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6287" cy="7579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23"/>
          <p:cNvSpPr/>
          <p:nvPr/>
        </p:nvSpPr>
        <p:spPr>
          <a:xfrm>
            <a:off x="9311950" y="7631604"/>
            <a:ext cx="634483" cy="411383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2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2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2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2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4" name="Google Shape;1274;p12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8. 과제 올리기 버튼을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5" name="Google Shape;1275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6020" cy="76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4"/>
          <p:cNvSpPr/>
          <p:nvPr/>
        </p:nvSpPr>
        <p:spPr>
          <a:xfrm>
            <a:off x="13373166" y="2873107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2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2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2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6" name="Google Shape;1286;p12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-&gt;수업 정보와 과제 목록이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과제 이름을 클릭하면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이름을 클릭하면 파일이 다운로드된다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수정 버튼을 누르면 파일 업로드가 가능한 창이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제출 현황에서 자세히 보기를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-&gt;과제를 제출한 학생의 명단이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학생 이름을 누르면 학생이 제출한 과제 정보가 나온다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7. 파일 받기 버튼을 누르면 학생의 과제를 다운로드 할 수 있다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8. 과제 올리기 버튼을 누른다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-&gt;과제 등록하기 모달이 뜬다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6287" cy="758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2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2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2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25"/>
          <p:cNvSpPr/>
          <p:nvPr/>
        </p:nvSpPr>
        <p:spPr>
          <a:xfrm>
            <a:off x="7357995" y="89099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25"/>
          <p:cNvSpPr/>
          <p:nvPr/>
        </p:nvSpPr>
        <p:spPr>
          <a:xfrm>
            <a:off x="6247345" y="82335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04394" cy="947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2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2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성적 조회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28"/>
          <p:cNvSpPr/>
          <p:nvPr/>
        </p:nvSpPr>
        <p:spPr>
          <a:xfrm>
            <a:off x="3430713" y="8160082"/>
            <a:ext cx="11686500" cy="376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28"/>
          <p:cNvSpPr/>
          <p:nvPr/>
        </p:nvSpPr>
        <p:spPr>
          <a:xfrm>
            <a:off x="13515395" y="30881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28"/>
          <p:cNvSpPr/>
          <p:nvPr/>
        </p:nvSpPr>
        <p:spPr>
          <a:xfrm>
            <a:off x="4930545" y="46077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2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시험목록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출력된다.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이름을 클릭하면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시험을 본       학생들의 성적 정보가 출력 된다.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2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04394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2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2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29"/>
          <p:cNvSpPr/>
          <p:nvPr/>
        </p:nvSpPr>
        <p:spPr>
          <a:xfrm>
            <a:off x="12410232" y="3995965"/>
            <a:ext cx="3062100" cy="2023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29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강의를 선택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해당 강의를 듣는 수강생 상담목록이 나옴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2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3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30"/>
          <p:cNvSpPr/>
          <p:nvPr/>
        </p:nvSpPr>
        <p:spPr>
          <a:xfrm>
            <a:off x="8051975" y="4775925"/>
            <a:ext cx="1203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30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1.학생 이름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상담내용이 나옴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13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964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3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31"/>
          <p:cNvSpPr/>
          <p:nvPr/>
        </p:nvSpPr>
        <p:spPr>
          <a:xfrm>
            <a:off x="6236350" y="10972800"/>
            <a:ext cx="25281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31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1.학생 이름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 &gt;상담내용이 나옴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2.상담내용을  조회 및 수정할수있음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3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3" cy="75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3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32"/>
          <p:cNvSpPr/>
          <p:nvPr/>
        </p:nvSpPr>
        <p:spPr>
          <a:xfrm>
            <a:off x="13459450" y="3295800"/>
            <a:ext cx="14616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32"/>
          <p:cNvSpPr txBox="1"/>
          <p:nvPr/>
        </p:nvSpPr>
        <p:spPr>
          <a:xfrm>
            <a:off x="17178700" y="3014925"/>
            <a:ext cx="6212100" cy="6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32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1.상담등록 버튼 클릭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상담 등록창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3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72312" cy="8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3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3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     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33"/>
          <p:cNvSpPr/>
          <p:nvPr/>
        </p:nvSpPr>
        <p:spPr>
          <a:xfrm>
            <a:off x="6828400" y="10025500"/>
            <a:ext cx="1341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33"/>
          <p:cNvSpPr txBox="1"/>
          <p:nvPr/>
        </p:nvSpPr>
        <p:spPr>
          <a:xfrm>
            <a:off x="16963425" y="2430625"/>
            <a:ext cx="6550500" cy="75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1.상담등록 버튼 클릭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상담 등록창 출력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과정명선택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 강의를 선택하면 해당 강의를 수강하는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	 학생 목록이뜸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3. 상담일자 상담장소 상담내용 작성후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저장버튼 누르면 상담이 저장된다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3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25" y="2213099"/>
            <a:ext cx="14234240" cy="75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3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3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35"/>
          <p:cNvSpPr/>
          <p:nvPr/>
        </p:nvSpPr>
        <p:spPr>
          <a:xfrm>
            <a:off x="5052225" y="4506700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35"/>
          <p:cNvSpPr/>
          <p:nvPr/>
        </p:nvSpPr>
        <p:spPr>
          <a:xfrm>
            <a:off x="12313925" y="3048025"/>
            <a:ext cx="12630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3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목록 조회 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해당 강의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시험목록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출력된다.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시험등록을 통해 해당 강의의 시험을 등록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재시험 등록을 하면 해당 시험에 대한 재시험이 등록된다.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이름을 클릭하면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 문제 등록 페이지로 이동한다.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35"/>
          <p:cNvSpPr/>
          <p:nvPr/>
        </p:nvSpPr>
        <p:spPr>
          <a:xfrm>
            <a:off x="13576925" y="3048025"/>
            <a:ext cx="12630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3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15ed2fed_0_395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a815ed2fed_0_395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a815ed2fed_0_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9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815ed2fed_0_39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a815ed2fed_0_395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a815ed2fed_0_395"/>
          <p:cNvSpPr/>
          <p:nvPr/>
        </p:nvSpPr>
        <p:spPr>
          <a:xfrm>
            <a:off x="7182500" y="9788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815ed2fed_0_39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a815ed2fed_0_39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78" y="2213112"/>
            <a:ext cx="14072326" cy="10292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3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13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36"/>
          <p:cNvSpPr/>
          <p:nvPr/>
        </p:nvSpPr>
        <p:spPr>
          <a:xfrm>
            <a:off x="13804725" y="5257525"/>
            <a:ext cx="9276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3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3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문제등록을 통해 시험 문제를 등록할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2.이전 시험 불러오기를 통해 다른 시험의 문제를 등록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3.수정 및 삭제 버튼을 통해 시험문제를 수정 및 삭제 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36"/>
          <p:cNvSpPr/>
          <p:nvPr/>
        </p:nvSpPr>
        <p:spPr>
          <a:xfrm>
            <a:off x="11768625" y="2976125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36"/>
          <p:cNvSpPr/>
          <p:nvPr/>
        </p:nvSpPr>
        <p:spPr>
          <a:xfrm>
            <a:off x="13031625" y="2976125"/>
            <a:ext cx="1458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110378" cy="1035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3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3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3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 수정을 통해 시험 문제를 수정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35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13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3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3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문제 등록을 통해 시험 문제를 등록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38"/>
          <p:cNvSpPr/>
          <p:nvPr/>
        </p:nvSpPr>
        <p:spPr>
          <a:xfrm>
            <a:off x="13668950" y="3105550"/>
            <a:ext cx="11979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13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3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39"/>
          <p:cNvSpPr/>
          <p:nvPr/>
        </p:nvSpPr>
        <p:spPr>
          <a:xfrm>
            <a:off x="13623850" y="3005675"/>
            <a:ext cx="12630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1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13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시험 등록을 통해 시험을 등록 할 수 있다.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b16880f8b9_7_4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gb16880f8b9_7_4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gb16880f8b9_7_4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강사가 맡은 강의 목록을 보여준다.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클릭하면 오늘날짜의 출석부가 생성된다.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출석, 지각, 조퇴, 결석 상태를 체크하고 출석 완료를 누르면 출석이 완료된다.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출석이 완료 되면 출석 현황과 강의 진행률이 업데이트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출석부의 수정은 당일에만 가능하다.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gb16880f8b9_7_4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9" name="Google Shape;1429;gb16880f8b9_7_42"/>
          <p:cNvPicPr preferRelativeResize="0"/>
          <p:nvPr/>
        </p:nvPicPr>
        <p:blipFill rotWithShape="1">
          <a:blip r:embed="rId3">
            <a:alphaModFix/>
          </a:blip>
          <a:srcRect t="418"/>
          <a:stretch/>
        </p:blipFill>
        <p:spPr>
          <a:xfrm>
            <a:off x="1093825" y="2377200"/>
            <a:ext cx="14031725" cy="9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b16880f8b9_7_42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16880f8b9_7_5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b16880f8b9_7_5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b16880f8b9_7_52"/>
          <p:cNvSpPr txBox="1"/>
          <p:nvPr/>
        </p:nvSpPr>
        <p:spPr>
          <a:xfrm>
            <a:off x="16136695" y="285449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강의목록 중에서 상세조회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해당강의를 듣는 학생들의 오늘 날짜까지의 출석 상태를 조회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gb16880f8b9_7_5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0" name="Google Shape;1440;gb16880f8b9_7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25" y="2423225"/>
            <a:ext cx="13786474" cy="8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b16880f8b9_7_52"/>
          <p:cNvSpPr/>
          <p:nvPr/>
        </p:nvSpPr>
        <p:spPr>
          <a:xfrm>
            <a:off x="3678975" y="3391850"/>
            <a:ext cx="8678700" cy="7469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02369" y="212958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43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0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44"/>
          <p:cNvSpPr/>
          <p:nvPr/>
        </p:nvSpPr>
        <p:spPr>
          <a:xfrm>
            <a:off x="13622694" y="2978615"/>
            <a:ext cx="1260382" cy="392721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4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4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4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4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조건 별 검색을 통해 등록된 Q&amp;A정보를 검색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0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45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4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4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4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Q&amp;A 제목을 클릭하여 해당 글의 정보를 읽어 올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4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6" name="Google Shape;1476;p146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7" name="Google Shape;1477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64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4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4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46"/>
          <p:cNvSpPr/>
          <p:nvPr/>
        </p:nvSpPr>
        <p:spPr>
          <a:xfrm>
            <a:off x="9982795" y="87915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4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4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조회 해온 Q&amp;A 글에 댓글을 작성할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3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3"/>
          <p:cNvSpPr/>
          <p:nvPr/>
        </p:nvSpPr>
        <p:spPr>
          <a:xfrm>
            <a:off x="6015538" y="10545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gb16880f8b9_5_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4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gb16880f8b9_5_19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gb16880f8b9_5_19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gb16880f8b9_5_199"/>
          <p:cNvSpPr/>
          <p:nvPr/>
        </p:nvSpPr>
        <p:spPr>
          <a:xfrm>
            <a:off x="3847225" y="4433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gb16880f8b9_5_19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gb16880f8b9_5_19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gb16880f8b9_5_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246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gb16880f8b9_5_20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gb16880f8b9_5_20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gb16880f8b9_5_209"/>
          <p:cNvSpPr/>
          <p:nvPr/>
        </p:nvSpPr>
        <p:spPr>
          <a:xfrm>
            <a:off x="3788025" y="8755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b16880f8b9_5_20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gb16880f8b9_5_20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gb16880f8b9_5_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100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b16880f8b9_5_21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b16880f8b9_5_21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gb16880f8b9_5_21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설문 조사 결과를 그래프로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gb16880f8b9_5_21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8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[대기 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공지사항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b16880f8b9_6_8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b16880f8b9_6_82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b16880f8b9_6_8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gb16880f8b9_6_8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0" name="Google Shape;1530;gb16880f8b9_6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4000974" cy="8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gb16880f8b9_6_82"/>
          <p:cNvSpPr/>
          <p:nvPr/>
        </p:nvSpPr>
        <p:spPr>
          <a:xfrm>
            <a:off x="9857301" y="285450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b16880f8b9_6_8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대기 강사는 조회만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gb16880f8b9_6_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gb16880f8b9_6_82"/>
          <p:cNvSpPr/>
          <p:nvPr/>
        </p:nvSpPr>
        <p:spPr>
          <a:xfrm>
            <a:off x="9857301" y="692575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b16880f8b9_6_9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b16880f8b9_6_94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b16880f8b9_6_9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gb16880f8b9_6_9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4" name="Google Shape;1544;gb16880f8b9_6_94"/>
          <p:cNvPicPr preferRelativeResize="0"/>
          <p:nvPr/>
        </p:nvPicPr>
        <p:blipFill rotWithShape="1">
          <a:blip r:embed="rId3">
            <a:alphaModFix/>
          </a:blip>
          <a:srcRect t="2362" b="2362"/>
          <a:stretch/>
        </p:blipFill>
        <p:spPr>
          <a:xfrm>
            <a:off x="848575" y="2213025"/>
            <a:ext cx="14000975" cy="84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b16880f8b9_6_94"/>
          <p:cNvSpPr/>
          <p:nvPr/>
        </p:nvSpPr>
        <p:spPr>
          <a:xfrm>
            <a:off x="5449650" y="4643150"/>
            <a:ext cx="1714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gb16880f8b9_6_9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클릭 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※</a:t>
            </a: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대기 강사는 조회만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b16880f8b9_6_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53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399"/>
                <a:buNone/>
              </a:pPr>
              <a:t>136</a:t>
            </a:fld>
            <a:endParaRPr/>
          </a:p>
        </p:txBody>
      </p:sp>
      <p:sp>
        <p:nvSpPr>
          <p:cNvPr id="1553" name="Google Shape;1553;p153"/>
          <p:cNvSpPr txBox="1"/>
          <p:nvPr/>
        </p:nvSpPr>
        <p:spPr>
          <a:xfrm>
            <a:off x="7539707" y="4041864"/>
            <a:ext cx="9298236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62031" y="1055077"/>
            <a:ext cx="635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기업대표 </a:t>
            </a:r>
            <a:r>
              <a:rPr lang="en-US" altLang="ko-KR" sz="4800" dirty="0" smtClean="0"/>
              <a:t>part X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54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취업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b16880f8b9_5_115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gb16880f8b9_5_115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7" name="Google Shape;1567;gb16880f8b9_5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b16880f8b9_5_11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gb16880f8b9_5_11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gb16880f8b9_5_115"/>
          <p:cNvSpPr/>
          <p:nvPr/>
        </p:nvSpPr>
        <p:spPr>
          <a:xfrm>
            <a:off x="10600027" y="86058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b16880f8b9_5_11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회원가입을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gb16880f8b9_5_11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b16880f8b9_5_12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gb16880f8b9_5_127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0" name="Google Shape;1580;gb16880f8b9_5_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263638" cy="1051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gb16880f8b9_5_12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gb16880f8b9_5_12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gb16880f8b9_5_127"/>
          <p:cNvSpPr/>
          <p:nvPr/>
        </p:nvSpPr>
        <p:spPr>
          <a:xfrm>
            <a:off x="9751402" y="62376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gb16880f8b9_5_12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b16880f8b9_5_12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"/>
          <p:cNvSpPr/>
          <p:nvPr/>
        </p:nvSpPr>
        <p:spPr>
          <a:xfrm>
            <a:off x="6015538" y="10545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b16880f8b9_5_13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2" name="Google Shape;1592;gb16880f8b9_5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4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gb16880f8b9_5_1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gb16880f8b9_5_13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gb16880f8b9_5_13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찾는다.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gb16880f8b9_5_1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b16880f8b9_5_149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b16880f8b9_5_14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gb16880f8b9_5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gb16880f8b9_5_14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gb16880f8b9_5_14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gb16880f8b9_5_149"/>
          <p:cNvSpPr/>
          <p:nvPr/>
        </p:nvSpPr>
        <p:spPr>
          <a:xfrm>
            <a:off x="10067174" y="9040050"/>
            <a:ext cx="2326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gb16880f8b9_5_14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gb16880f8b9_5_14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b16880f8b9_5_161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b16880f8b9_5_161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7" name="Google Shape;1617;gb16880f8b9_5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gb16880f8b9_5_16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gb16880f8b9_5_16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b16880f8b9_5_161"/>
          <p:cNvSpPr/>
          <p:nvPr/>
        </p:nvSpPr>
        <p:spPr>
          <a:xfrm>
            <a:off x="4597277" y="56258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b16880f8b9_5_161"/>
          <p:cNvSpPr/>
          <p:nvPr/>
        </p:nvSpPr>
        <p:spPr>
          <a:xfrm>
            <a:off x="9292002" y="80280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b16880f8b9_5_16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누르고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가입할때 입력한 이메일을 적고 아이지 전송을 누르면 해당 이메일로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gb16880f8b9_5_16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b16880f8b9_5_17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gb16880f8b9_5_174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gb16880f8b9_5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5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b16880f8b9_5_17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gb16880f8b9_5_17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gb16880f8b9_5_174"/>
          <p:cNvSpPr/>
          <p:nvPr/>
        </p:nvSpPr>
        <p:spPr>
          <a:xfrm>
            <a:off x="6100374" y="5527150"/>
            <a:ext cx="1753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b16880f8b9_5_174"/>
          <p:cNvSpPr/>
          <p:nvPr/>
        </p:nvSpPr>
        <p:spPr>
          <a:xfrm>
            <a:off x="4819374" y="8501700"/>
            <a:ext cx="200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b16880f8b9_5_17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아이디를 적고 전송 버튼을 누르면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gb16880f8b9_5_1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b16880f8b9_5_18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gb16880f8b9_5_187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5" name="Google Shape;1645;gb16880f8b9_5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gb16880f8b9_5_18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gb16880f8b9_5_18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gb16880f8b9_5_187"/>
          <p:cNvSpPr/>
          <p:nvPr/>
        </p:nvSpPr>
        <p:spPr>
          <a:xfrm>
            <a:off x="10303999" y="8033550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b16880f8b9_5_18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 입력하고 로그인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gb16880f8b9_5_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62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7493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6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6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62"/>
          <p:cNvSpPr/>
          <p:nvPr/>
        </p:nvSpPr>
        <p:spPr>
          <a:xfrm>
            <a:off x="5702445" y="478534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6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6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63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9" name="Google Shape;1669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5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6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63"/>
          <p:cNvSpPr/>
          <p:nvPr/>
        </p:nvSpPr>
        <p:spPr>
          <a:xfrm>
            <a:off x="5702445" y="887052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6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6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64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1" name="Google Shape;1681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815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16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6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6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정보가 자세히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6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65"/>
          <p:cNvSpPr/>
          <p:nvPr/>
        </p:nvSpPr>
        <p:spPr>
          <a:xfrm>
            <a:off x="6611815" y="7867138"/>
            <a:ext cx="1319913" cy="432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2" name="Google Shape;1692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229774" cy="1057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6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6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65"/>
          <p:cNvSpPr/>
          <p:nvPr/>
        </p:nvSpPr>
        <p:spPr>
          <a:xfrm>
            <a:off x="13797345" y="12383395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65"/>
          <p:cNvSpPr/>
          <p:nvPr/>
        </p:nvSpPr>
        <p:spPr>
          <a:xfrm>
            <a:off x="14003295" y="9259770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65"/>
          <p:cNvSpPr/>
          <p:nvPr/>
        </p:nvSpPr>
        <p:spPr>
          <a:xfrm>
            <a:off x="3478925" y="8504375"/>
            <a:ext cx="1020600" cy="3790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이력서를 받고 싶은 학생이 듣고있는 강의를 선택한다.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학생이름을 클릭하면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정보가 자세히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다운로드 버튼을 누르면 해당 이력서가 다운로드가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원하는 학생을 선택하고 이메일 전송 버튼을 누르명 선택한 학생들의 이력서가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6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66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399"/>
                <a:buNone/>
              </a:pPr>
              <a:t>149</a:t>
            </a:fld>
            <a:endParaRPr/>
          </a:p>
        </p:txBody>
      </p:sp>
      <p:sp>
        <p:nvSpPr>
          <p:cNvPr id="1705" name="Google Shape;1705;p166"/>
          <p:cNvSpPr txBox="1"/>
          <p:nvPr/>
        </p:nvSpPr>
        <p:spPr>
          <a:xfrm>
            <a:off x="7539707" y="4041864"/>
            <a:ext cx="9298236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[기업 대표]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455" y="2213022"/>
            <a:ext cx="13955076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296538" y="10600546"/>
            <a:ext cx="128100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7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68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68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9" name="Google Shape;1719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6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6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168"/>
          <p:cNvSpPr/>
          <p:nvPr/>
        </p:nvSpPr>
        <p:spPr>
          <a:xfrm>
            <a:off x="10600027" y="86058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6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회원가입을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16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9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69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2" name="Google Shape;1732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263639" cy="1051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6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6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69"/>
          <p:cNvSpPr/>
          <p:nvPr/>
        </p:nvSpPr>
        <p:spPr>
          <a:xfrm>
            <a:off x="9751402" y="62376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6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6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70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3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7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7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7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클릭한다.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찾는다.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7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71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71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7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7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71"/>
          <p:cNvSpPr/>
          <p:nvPr/>
        </p:nvSpPr>
        <p:spPr>
          <a:xfrm>
            <a:off x="10067174" y="9040050"/>
            <a:ext cx="2326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7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7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7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7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9" name="Google Shape;1769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7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7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72"/>
          <p:cNvSpPr/>
          <p:nvPr/>
        </p:nvSpPr>
        <p:spPr>
          <a:xfrm>
            <a:off x="4597277" y="5625834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72"/>
          <p:cNvSpPr/>
          <p:nvPr/>
        </p:nvSpPr>
        <p:spPr>
          <a:xfrm>
            <a:off x="9292002" y="80280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7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누르고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가입할때 입력한 이메일을 적고 아이지 전송을 누르면 해당 이메일로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7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7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7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3" name="Google Shape;1783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7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7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73"/>
          <p:cNvSpPr/>
          <p:nvPr/>
        </p:nvSpPr>
        <p:spPr>
          <a:xfrm>
            <a:off x="6100374" y="5527150"/>
            <a:ext cx="17535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73"/>
          <p:cNvSpPr/>
          <p:nvPr/>
        </p:nvSpPr>
        <p:spPr>
          <a:xfrm>
            <a:off x="4819374" y="8501700"/>
            <a:ext cx="200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7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아이디를 적고 전송 버튼을 누르면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7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7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7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7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7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74"/>
          <p:cNvSpPr/>
          <p:nvPr/>
        </p:nvSpPr>
        <p:spPr>
          <a:xfrm>
            <a:off x="10303999" y="8033550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7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 입력하고 로그인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7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77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7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7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2" name="Google Shape;181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4000974" cy="8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77"/>
          <p:cNvSpPr/>
          <p:nvPr/>
        </p:nvSpPr>
        <p:spPr>
          <a:xfrm>
            <a:off x="9857301" y="285450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7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7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77"/>
          <p:cNvSpPr/>
          <p:nvPr/>
        </p:nvSpPr>
        <p:spPr>
          <a:xfrm>
            <a:off x="9857301" y="6941950"/>
            <a:ext cx="46359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489158" y="6942221"/>
            <a:ext cx="11357810" cy="38501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b16880f8b9_6_1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b16880f8b9_6_12"/>
          <p:cNvSpPr/>
          <p:nvPr/>
        </p:nvSpPr>
        <p:spPr>
          <a:xfrm>
            <a:off x="5213398" y="7549400"/>
            <a:ext cx="2187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b16880f8b9_6_1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gb16880f8b9_6_1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6" name="Google Shape;1826;gb16880f8b9_6_12"/>
          <p:cNvPicPr preferRelativeResize="0"/>
          <p:nvPr/>
        </p:nvPicPr>
        <p:blipFill rotWithShape="1">
          <a:blip r:embed="rId3">
            <a:alphaModFix/>
          </a:blip>
          <a:srcRect t="2362" b="2362"/>
          <a:stretch/>
        </p:blipFill>
        <p:spPr>
          <a:xfrm>
            <a:off x="848575" y="2213025"/>
            <a:ext cx="14000975" cy="849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b16880f8b9_6_12"/>
          <p:cNvSpPr/>
          <p:nvPr/>
        </p:nvSpPr>
        <p:spPr>
          <a:xfrm>
            <a:off x="5449650" y="4643150"/>
            <a:ext cx="1714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gb16880f8b9_6_1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클릭 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gb16880f8b9_6_1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815ed2fed_0_409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a815ed2fed_0_409"/>
          <p:cNvSpPr/>
          <p:nvPr/>
        </p:nvSpPr>
        <p:spPr>
          <a:xfrm>
            <a:off x="5388375" y="39652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a815ed2fed_0_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33" y="2046412"/>
            <a:ext cx="13966199" cy="89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a815ed2fed_0_40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15ed2fed_0_40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a815ed2fed_0_409"/>
          <p:cNvSpPr/>
          <p:nvPr/>
        </p:nvSpPr>
        <p:spPr>
          <a:xfrm>
            <a:off x="13260950" y="70190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a815ed2fed_0_40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5. 상담 등록 버튼을 누른다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a815ed2fed_0_40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80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6" name="Google Shape;1836;p180"/>
          <p:cNvPicPr preferRelativeResize="0"/>
          <p:nvPr/>
        </p:nvPicPr>
        <p:blipFill rotWithShape="1">
          <a:blip r:embed="rId3">
            <a:alphaModFix/>
          </a:blip>
          <a:srcRect l="504" r="504"/>
          <a:stretch/>
        </p:blipFill>
        <p:spPr>
          <a:xfrm>
            <a:off x="854723" y="2213021"/>
            <a:ext cx="13983459" cy="7509018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8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8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80"/>
          <p:cNvSpPr/>
          <p:nvPr/>
        </p:nvSpPr>
        <p:spPr>
          <a:xfrm>
            <a:off x="10359850" y="2850600"/>
            <a:ext cx="41496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8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시작 1주일전부터 강의 종료 1주일 후까지의 강의 목록 조회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과목, 분류, 강사명별로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 클릭시 강의 계획서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180"/>
          <p:cNvSpPr/>
          <p:nvPr/>
        </p:nvSpPr>
        <p:spPr>
          <a:xfrm>
            <a:off x="4180550" y="5610175"/>
            <a:ext cx="2037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8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b16880f8b9_6_0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gb16880f8b9_6_0"/>
          <p:cNvSpPr/>
          <p:nvPr/>
        </p:nvSpPr>
        <p:spPr>
          <a:xfrm>
            <a:off x="6153466" y="9470275"/>
            <a:ext cx="2372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b16880f8b9_6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b16880f8b9_6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2" name="Google Shape;1852;gb16880f8b9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3660925" cy="1058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gb16880f8b9_6_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모달창에서 신청 및 취소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신청버튼을 클릭하여 신청하면 신청 취소 버튼으로 변경됌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 시작 된 강의는 신청 불가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수강신청은 기간당 한 강의만 가능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gb16880f8b9_6_0"/>
          <p:cNvSpPr/>
          <p:nvPr/>
        </p:nvSpPr>
        <p:spPr>
          <a:xfrm>
            <a:off x="6492025" y="11525450"/>
            <a:ext cx="1200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gb16880f8b9_6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b16880f8b9_6_31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b16880f8b9_6_3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gb16880f8b9_6_3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gb16880f8b9_6_3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수강신청이 강사에 의해 수락되면 자신이 신청한 강의의 학습 자료 목록 조회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gb16880f8b9_6_3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6" name="Google Shape;1866;gb16880f8b9_6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4" y="2213033"/>
            <a:ext cx="13643200" cy="725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b16880f8b9_6_44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b16880f8b9_6_4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gb16880f8b9_6_4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gb16880f8b9_6_4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강의자료 제목 클릭시 상세 조회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모달창의 첨부파일 제목 클릭시 파일 다운로드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gb16880f8b9_6_4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gb16880f8b9_6_44"/>
          <p:cNvSpPr/>
          <p:nvPr/>
        </p:nvSpPr>
        <p:spPr>
          <a:xfrm>
            <a:off x="7108875" y="7578900"/>
            <a:ext cx="1360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gb16880f8b9_6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25"/>
            <a:ext cx="13568175" cy="75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b16880f8b9_6_44"/>
          <p:cNvSpPr/>
          <p:nvPr/>
        </p:nvSpPr>
        <p:spPr>
          <a:xfrm>
            <a:off x="7108887" y="4356375"/>
            <a:ext cx="13605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gb16880f8b9_6_44"/>
          <p:cNvSpPr/>
          <p:nvPr/>
        </p:nvSpPr>
        <p:spPr>
          <a:xfrm>
            <a:off x="5593327" y="8087575"/>
            <a:ext cx="11757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83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8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93" name="Google Shape;1893;p18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8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Google Shape;1895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9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8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8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184"/>
          <p:cNvSpPr/>
          <p:nvPr/>
        </p:nvSpPr>
        <p:spPr>
          <a:xfrm>
            <a:off x="8282393" y="467009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8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06537" y="4018547"/>
            <a:ext cx="5366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비밀번호 변경은 고민해보자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8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6" name="Google Shape;1906;p18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7" name="Google Shape;1907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9" cy="7309282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8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18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18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a815ed2fed_0_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17" name="Google Shape;1917;ga815ed2fed_0_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ga815ed2fed_0_6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9" name="Google Shape;1919;ga815ed2fed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ga815ed2fed_0_6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a815ed2fed_0_6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ga815ed2fed_0_6"/>
          <p:cNvSpPr/>
          <p:nvPr/>
        </p:nvSpPr>
        <p:spPr>
          <a:xfrm>
            <a:off x="13551044" y="421619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ga815ed2fed_0_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8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30" name="Google Shape;1930;p18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1" name="Google Shape;1931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8" cy="73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8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18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8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a815ed2fed_0_1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1" name="Google Shape;1941;ga815ed2fed_0_1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ga815ed2fed_0_18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3" name="Google Shape;1943;ga815ed2fed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ga815ed2fed_0_1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ga815ed2fed_0_1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a815ed2fed_0_18"/>
          <p:cNvSpPr/>
          <p:nvPr/>
        </p:nvSpPr>
        <p:spPr>
          <a:xfrm>
            <a:off x="6663443" y="81829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ga815ed2fed_0_1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5075" cy="89663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4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상담 이력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4"/>
          <p:cNvSpPr/>
          <p:nvPr/>
        </p:nvSpPr>
        <p:spPr>
          <a:xfrm>
            <a:off x="6649650" y="1017670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16061252" y="2854450"/>
            <a:ext cx="76371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수업을 누르면 상담 목록이 나온다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클릭한다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-&gt;학생의 상담 내용을 확인할 수 있다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3. 수정 버튼을 누르면 수정이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4. 삭제 버튼을 누르면 삭제가 가능하다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5. 상담 등록 버튼을 누른다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과정명선택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-&gt; 강의를 선택하면 해당 강의를 수강하는 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	 학생 목록이뜸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	상담일자 상담장소 상담내용 작성후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저장버튼을 누르면 상담이 저장된다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8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4" name="Google Shape;1954;p18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5" name="Google Shape;1955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7" cy="738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18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18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9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18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6" name="Google Shape;1966;p18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파일이름 선택 시 등록된 이력서 다운로드가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188"/>
          <p:cNvSpPr/>
          <p:nvPr/>
        </p:nvSpPr>
        <p:spPr>
          <a:xfrm>
            <a:off x="4892437" y="81543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8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18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18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g7878a9045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83458" cy="7387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g7878a90459_0_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8" name="Google Shape;1978;g7878a90459_0_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비밀번호 변경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비밀번호를 변경할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확인 버튼 클릭 시 현재 비밀번호가 일치하고, 새 비밀번호가 일치할 경우 변경이 완료된다. 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우편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호 찾기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주소를 찾을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파일 선택 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파일을 선택할 수 있는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파일이름 선택 시 등록된 이력서 다운로드가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저장버튼을 클릭한다.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비밀번호가 일치한 경우 개인정보 수정이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g7878a90459_0_0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7878a90459_0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g7878a90459_0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개인정보 수정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7878a90459_0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89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8" cy="749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8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8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89"/>
          <p:cNvSpPr/>
          <p:nvPr/>
        </p:nvSpPr>
        <p:spPr>
          <a:xfrm>
            <a:off x="13558250" y="6718600"/>
            <a:ext cx="11466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8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89"/>
          <p:cNvSpPr txBox="1"/>
          <p:nvPr/>
        </p:nvSpPr>
        <p:spPr>
          <a:xfrm>
            <a:off x="15908925" y="3124150"/>
            <a:ext cx="6481800" cy="7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학생이 수강중인 강의 정보가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학생의 출석 상태를 보여준다.    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진도가 80% 이상이 되면 설문조사 버튼이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 버튼 누르면 설문조사 시작된다.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90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1" name="Google Shape;2001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7" cy="9939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9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19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 목록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190"/>
          <p:cNvSpPr/>
          <p:nvPr/>
        </p:nvSpPr>
        <p:spPr>
          <a:xfrm>
            <a:off x="6616917" y="11286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9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90"/>
          <p:cNvSpPr txBox="1"/>
          <p:nvPr/>
        </p:nvSpPr>
        <p:spPr>
          <a:xfrm>
            <a:off x="16027125" y="2837800"/>
            <a:ext cx="6051900" cy="8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설문 조사 버튼을 누르면 설문지 모달창이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설문지의 모든 항목을 입력 해야 제출이 가능하다.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설문지를 제출 하면 ‘설문조사’ 버튼이   ‘설문완료’ 버튼으로 바뀐다.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91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3" name="Google Shape;2013;p19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</a:t>
            </a: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가 가능한</a:t>
            </a: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191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5" name="Google Shape;2015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6" cy="748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9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19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191"/>
          <p:cNvSpPr/>
          <p:nvPr/>
        </p:nvSpPr>
        <p:spPr>
          <a:xfrm>
            <a:off x="13662417" y="40440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91"/>
          <p:cNvSpPr/>
          <p:nvPr/>
        </p:nvSpPr>
        <p:spPr>
          <a:xfrm>
            <a:off x="12976617" y="28248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9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9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7" name="Google Shape;2027;p19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92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9" name="Google Shape;2029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6" cy="8412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9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9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192"/>
          <p:cNvSpPr/>
          <p:nvPr/>
        </p:nvSpPr>
        <p:spPr>
          <a:xfrm>
            <a:off x="6774792" y="980679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9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b16880f8b9_4_0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0" name="Google Shape;2040;gb16880f8b9_4_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셀렉트박스 지난 시험 선택시 기간이 지난 시험이 보여진다.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시험에 응시한 경우 결과확인 버튼이 생성되고, 미응시인 경우 버튼이 생성되지 않는다.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재시험응시인 경우 결과확인 버튼이 두개 생긴다.</a:t>
            </a: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인할 수 있는 모달창이 뜬다.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하면 시험이 제출이된다.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gb16880f8b9_4_0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2" name="Google Shape;2042;gb16880f8b9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81" y="2186796"/>
            <a:ext cx="13983454" cy="7398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b16880f8b9_4_0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gb16880f8b9_4_0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gb16880f8b9_4_0"/>
          <p:cNvSpPr/>
          <p:nvPr/>
        </p:nvSpPr>
        <p:spPr>
          <a:xfrm>
            <a:off x="13031342" y="4084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gb16880f8b9_4_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b16880f8b9_4_1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3" name="Google Shape;2053;gb16880f8b9_4_1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시험응시 클릭 시 현재 듣고 있는 과정의 진행중인 시험 목록이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셀렉트 박스 클릭 시 진행중인 시험과 지난 시험을 조회할 수 있다.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시험응시 클릭 시 응시 확인창과 시험응시가 가능한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4. 시험답 클릭 후 제출버튼을 클릭하면 시험이 제출이된다.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 제출후 시험결과를 확인할 수 있는 모달창이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5. 셀렉트박스 지난 시험 선택시 기간이 지난 시험이 보여진다.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시험에 응시한 경우 결과확인 버튼이 생성되고, 미응시인 경우 버튼이 생성되지 않는다.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재시험응시인 경우 결과확인 버튼이 두개 생긴다.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6. 결과 확인 버튼 클릭시 시험결과 확인 팝업창이 뜬다.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gb16880f8b9_4_12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Google Shape;2055;gb16880f8b9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81" y="2188882"/>
            <a:ext cx="13983453" cy="92226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b16880f8b9_4_1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7" name="Google Shape;2057;gb16880f8b9_4_1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응시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8" name="Google Shape;2058;gb16880f8b9_4_1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93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5" name="Google Shape;2065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02436"/>
            <a:ext cx="13983456" cy="7464518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9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9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193"/>
          <p:cNvSpPr/>
          <p:nvPr/>
        </p:nvSpPr>
        <p:spPr>
          <a:xfrm>
            <a:off x="7386617" y="5770946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9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93"/>
          <p:cNvSpPr txBox="1"/>
          <p:nvPr/>
        </p:nvSpPr>
        <p:spPr>
          <a:xfrm>
            <a:off x="15887350" y="3181775"/>
            <a:ext cx="6234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accent2"/>
                </a:solidFill>
              </a:rPr>
              <a:t>1.</a:t>
            </a: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과제 제출을 하면 (과제제출)문구가 과제명 옆에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제출 한 과제는 모달창에서 수정 ,삭제 가능하다.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7594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36885" y="180473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94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7" name="Google Shape;2077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5" cy="749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94"/>
          <p:cNvSpPr/>
          <p:nvPr/>
        </p:nvSpPr>
        <p:spPr>
          <a:xfrm>
            <a:off x="6261707" y="9096350"/>
            <a:ext cx="22884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94"/>
          <p:cNvSpPr txBox="1"/>
          <p:nvPr/>
        </p:nvSpPr>
        <p:spPr>
          <a:xfrm>
            <a:off x="16596800" y="3353750"/>
            <a:ext cx="5525100" cy="6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1615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과제 클릭 시 입력 모달창이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제출했던 과제이면 ‘수정/삭제’ 버튼이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-&gt; 처음 입력 하는 과제이면 ‘저장＇버튼이 나타난다.</a:t>
            </a:r>
            <a:endParaRPr sz="2400" b="1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a815ed2fed_0_48"/>
          <p:cNvSpPr/>
          <p:nvPr/>
        </p:nvSpPr>
        <p:spPr>
          <a:xfrm>
            <a:off x="8550037" y="8763953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9" name="Google Shape;2089;ga815ed2fed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02436"/>
            <a:ext cx="13983456" cy="74645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ga815ed2fed_0_4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a815ed2fed_0_4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과제 제출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a815ed2fed_0_48"/>
          <p:cNvSpPr/>
          <p:nvPr/>
        </p:nvSpPr>
        <p:spPr>
          <a:xfrm>
            <a:off x="13425617" y="4419071"/>
            <a:ext cx="12738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ga815ed2fed_0_4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권다경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ga815ed2fed_0_48"/>
          <p:cNvSpPr txBox="1"/>
          <p:nvPr/>
        </p:nvSpPr>
        <p:spPr>
          <a:xfrm>
            <a:off x="16596800" y="3224775"/>
            <a:ext cx="5675700" cy="7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과제의 첨부파일이 있으면 다운로드 버튼이 나타난다.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버튼 클릭 시 첨부파일이 다운로드 된다.</a:t>
            </a:r>
            <a:endParaRPr sz="2400"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95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[학생]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9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7" name="Google Shape;2107;p19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96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9" name="Google Shape;2109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4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9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19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96"/>
          <p:cNvSpPr/>
          <p:nvPr/>
        </p:nvSpPr>
        <p:spPr>
          <a:xfrm>
            <a:off x="12229443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96"/>
          <p:cNvSpPr/>
          <p:nvPr/>
        </p:nvSpPr>
        <p:spPr>
          <a:xfrm>
            <a:off x="6461268" y="39738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9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97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1" name="Google Shape;2121;p19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197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3" name="Google Shape;2123;p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13850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9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9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97"/>
          <p:cNvSpPr/>
          <p:nvPr/>
        </p:nvSpPr>
        <p:spPr>
          <a:xfrm>
            <a:off x="9823718" y="816322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1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98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4" name="Google Shape;2134;p19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작성버튼 클릭시 QnA 작성가능한 모달창이 뜬다.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98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6" name="Google Shape;2136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3454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9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9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98"/>
          <p:cNvSpPr/>
          <p:nvPr/>
        </p:nvSpPr>
        <p:spPr>
          <a:xfrm>
            <a:off x="13393819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9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99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47" name="Google Shape;2147;p19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1. 검색어 입력후 검색 버튼 누르기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-&gt;검색어에 맞는 QnA글이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2. 글 제목 클릭 시 상세조회 가능한 팝업창이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QnA글에 대한 글 정보와 댓글이 보인다.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댓글 내용입력 후 작성 버튼 클릭 시 댓글이 작성된다.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본인 작성한 경우 글 수정,삭제와 댓글 삭제가 가능하다.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3. 작성버튼 클릭시 QnA 작성가능한 모달창이 뜬다.</a:t>
            </a:r>
            <a:endParaRPr sz="24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글제목,내용 입력 후 저장버튼 클릭 시 QnA글이 작성된다.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99"/>
          <p:cNvSpPr/>
          <p:nvPr/>
        </p:nvSpPr>
        <p:spPr>
          <a:xfrm>
            <a:off x="8550037" y="8763953"/>
            <a:ext cx="1273682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9" name="Google Shape;2149;p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5008" cy="7509014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19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9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199"/>
          <p:cNvSpPr/>
          <p:nvPr/>
        </p:nvSpPr>
        <p:spPr>
          <a:xfrm>
            <a:off x="6782518" y="8636871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9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심숙영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b16f3e72ed_1_0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399"/>
                <a:buNone/>
              </a:pPr>
              <a:t>187</a:t>
            </a:fld>
            <a:endParaRPr/>
          </a:p>
        </p:txBody>
      </p:sp>
      <p:sp>
        <p:nvSpPr>
          <p:cNvPr id="2159" name="Google Shape;2159;gb16f3e72ed_1_0"/>
          <p:cNvSpPr txBox="1"/>
          <p:nvPr/>
        </p:nvSpPr>
        <p:spPr>
          <a:xfrm>
            <a:off x="7539707" y="4041864"/>
            <a:ext cx="9298200" cy="74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151615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주차별 계획, 진도 현황이 나온다</a:t>
            </a: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62580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진도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6"/>
          <p:cNvSpPr/>
          <p:nvPr/>
        </p:nvSpPr>
        <p:spPr>
          <a:xfrm>
            <a:off x="3274900" y="5302075"/>
            <a:ext cx="11960700" cy="624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02369" y="212958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/>
          <p:nvPr/>
        </p:nvSpPr>
        <p:spPr>
          <a:xfrm>
            <a:off x="17648134" y="6380946"/>
            <a:ext cx="56124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8" name="Google Shape;58;p2"/>
          <p:cNvGrpSpPr/>
          <p:nvPr/>
        </p:nvGrpSpPr>
        <p:grpSpPr>
          <a:xfrm>
            <a:off x="848724" y="555899"/>
            <a:ext cx="8859358" cy="1383468"/>
            <a:chOff x="7861505" y="1407238"/>
            <a:chExt cx="8683788" cy="1383468"/>
          </a:xfrm>
        </p:grpSpPr>
        <p:sp>
          <p:nvSpPr>
            <p:cNvPr id="59" name="Google Shape;59;p2"/>
            <p:cNvSpPr txBox="1"/>
            <p:nvPr/>
          </p:nvSpPr>
          <p:spPr>
            <a:xfrm>
              <a:off x="7861505" y="1867376"/>
              <a:ext cx="868378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OUR TEAM</a:t>
              </a:r>
              <a:endParaRPr sz="5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" name="Google Shape;60;p2"/>
            <p:cNvSpPr txBox="1"/>
            <p:nvPr/>
          </p:nvSpPr>
          <p:spPr>
            <a:xfrm>
              <a:off x="7894162" y="1407238"/>
              <a:ext cx="52822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 CAN WRITE HERE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7765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2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5051075" y="4058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8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6669375" y="932807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a815ed2fed_0_4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3" cy="89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a815ed2fed_0_4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a815ed2fed_0_439"/>
          <p:cNvSpPr txBox="1"/>
          <p:nvPr/>
        </p:nvSpPr>
        <p:spPr>
          <a:xfrm>
            <a:off x="668215" y="950925"/>
            <a:ext cx="4720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15ed2fed_0_439"/>
          <p:cNvSpPr/>
          <p:nvPr/>
        </p:nvSpPr>
        <p:spPr>
          <a:xfrm>
            <a:off x="13280675" y="295357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a815ed2fed_0_43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과정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a815ed2fed_0_43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6728575" y="92688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수업에 대한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수정하고 저장할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과정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내용을 입력하고 저장 버튼을 누르면 수업이 등록된다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8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0"/>
          <p:cNvSpPr/>
          <p:nvPr/>
        </p:nvSpPr>
        <p:spPr>
          <a:xfrm>
            <a:off x="3847225" y="4433725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2" cy="8924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3788025" y="8755750"/>
            <a:ext cx="12810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100054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설문조사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강사가 진행하는 수업 목록이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설문 조사 결과를 그래프로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900169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3"/>
          <p:cNvSpPr/>
          <p:nvPr/>
        </p:nvSpPr>
        <p:spPr>
          <a:xfrm>
            <a:off x="12150725" y="2854450"/>
            <a:ext cx="3183600" cy="4092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a815ed2fed_0_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3" cy="90016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815ed2fed_0_463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a815ed2fed_0_463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a815ed2fed_0_463"/>
          <p:cNvSpPr/>
          <p:nvPr/>
        </p:nvSpPr>
        <p:spPr>
          <a:xfrm>
            <a:off x="6464625" y="3966775"/>
            <a:ext cx="1903200" cy="414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a815ed2fed_0_46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시험을 본 학생이 있는 수업만 목록으로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a815ed2fed_0_46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09695" y="6509084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원래 재시험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점 미만이었는데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1" cy="8925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대상자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전체 수업 목록을 셀렉트 박스로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시험을 본 학생이 있는 수업만 목록으로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시험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시험을 본 학생의 이름과 결과를 보여준다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36885" y="68579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e9a4c9f1b_0_0"/>
          <p:cNvSpPr/>
          <p:nvPr/>
        </p:nvSpPr>
        <p:spPr>
          <a:xfrm>
            <a:off x="5878160" y="1147870"/>
            <a:ext cx="18499490" cy="5294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ae9a4c9f1b_0_0"/>
          <p:cNvSpPr txBox="1"/>
          <p:nvPr/>
        </p:nvSpPr>
        <p:spPr>
          <a:xfrm>
            <a:off x="668216" y="950925"/>
            <a:ext cx="41364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     차</a:t>
            </a:r>
            <a:endParaRPr sz="5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ae9a4c9f1b_0_0"/>
          <p:cNvSpPr txBox="1"/>
          <p:nvPr/>
        </p:nvSpPr>
        <p:spPr>
          <a:xfrm>
            <a:off x="1344208" y="2263996"/>
            <a:ext cx="4533952" cy="1123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[관리자]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p.6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 상담 이력 p.11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-진도 관리 p.18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관리 p.20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-설문 조사 관리 p.24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대상자 관리 p.27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-출석부 p.30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취업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-이력서 관리 p.33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-취업 정보 p.38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인원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-학생 관리 p.47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-강사 관리 p.53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-대표자 관리 p.57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통계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-과락 비율 p.62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시설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-강의실 p.65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-장비 관리 p.71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ae9a4c9f1b_0_0"/>
          <p:cNvSpPr txBox="1"/>
          <p:nvPr/>
        </p:nvSpPr>
        <p:spPr>
          <a:xfrm>
            <a:off x="7201500" y="2287496"/>
            <a:ext cx="4533900" cy="9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[강사] / [대기 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p.84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-학습 자료 p.88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계획서 p.94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-수강생 정보 p.98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-진도 관리 p.102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-과제 관리 p.104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-성적 조회 p.113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-상담 p.114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관리 p.119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-출석 관리 p.124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-Q &amp; A p.127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-설문조사 관리 p.130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ae9a4c9f1b_0_0"/>
          <p:cNvSpPr txBox="1"/>
          <p:nvPr/>
        </p:nvSpPr>
        <p:spPr>
          <a:xfrm>
            <a:off x="13581259" y="2263996"/>
            <a:ext cx="4533952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[기업 대표]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취업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-이력서 관리 </a:t>
            </a:r>
            <a:r>
              <a:rPr lang="ko-K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p.145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ae9a4c9f1b_0_0"/>
          <p:cNvSpPr txBox="1"/>
          <p:nvPr/>
        </p:nvSpPr>
        <p:spPr>
          <a:xfrm>
            <a:off x="19171594" y="2267392"/>
            <a:ext cx="4533952" cy="741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[학생]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-공지사항 p.158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-강의 목록 p.160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-학습 자료 p.162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-개인정보 수정 p.165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-수강 목록 p.173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-시험 응시 p.175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-과제 제출 p.179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커뮤니티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-Q &amp; A p.183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 석 부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강사가 맡은 강의 목록을 보여준다.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클릭하면 오늘날짜의 출석부가 생성된다.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출석, 지각, 조퇴, 결석 상태를 체크하고 출석 완료를 누르면 출석이 완료된다.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출석이 완료 되면 출석 현황과 강의 진행률이 업데이트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출석부의 수정은 당일에만 가능하다.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3">
            <a:alphaModFix/>
          </a:blip>
          <a:srcRect t="418"/>
          <a:stretch/>
        </p:blipFill>
        <p:spPr>
          <a:xfrm>
            <a:off x="1093825" y="2377200"/>
            <a:ext cx="14031725" cy="90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/>
          <p:nvPr/>
        </p:nvSpPr>
        <p:spPr>
          <a:xfrm>
            <a:off x="3425400" y="7334950"/>
            <a:ext cx="11454900" cy="39930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73769" y="974557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16880f8b9_7_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b16880f8b9_7_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출 석 부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b16880f8b9_7_9"/>
          <p:cNvSpPr txBox="1"/>
          <p:nvPr/>
        </p:nvSpPr>
        <p:spPr>
          <a:xfrm>
            <a:off x="16136695" y="285449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강의목록 중에서 상세조회 버튼을 누른다.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해당강의를 듣는 학생들의 오늘 날짜까지의 출석 상태를 조회 할 수 있다.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b16880f8b9_7_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원태형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b16880f8b9_7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25" y="2423225"/>
            <a:ext cx="13786474" cy="8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b16880f8b9_7_9"/>
          <p:cNvSpPr/>
          <p:nvPr/>
        </p:nvSpPr>
        <p:spPr>
          <a:xfrm>
            <a:off x="3678975" y="3391850"/>
            <a:ext cx="8678700" cy="7469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02369" y="212958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취업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78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5702450" y="48548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8"/>
          <p:cNvSpPr/>
          <p:nvPr/>
        </p:nvSpPr>
        <p:spPr>
          <a:xfrm>
            <a:off x="3332425" y="6065050"/>
            <a:ext cx="11903100" cy="68616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8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914401" y="2598821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"/>
          <p:cNvSpPr/>
          <p:nvPr/>
        </p:nvSpPr>
        <p:spPr>
          <a:xfrm>
            <a:off x="5438625" y="7651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60948" y="2322094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6"/>
          <p:cNvSpPr/>
          <p:nvPr/>
        </p:nvSpPr>
        <p:spPr>
          <a:xfrm>
            <a:off x="13184131" y="8243446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다운로드 버튼을 누르면 학생의 이력서를 다운받을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50916" y="6160168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이력서 팝업은 뜨면 좋음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다운로드는 </a:t>
            </a:r>
            <a:r>
              <a:rPr lang="ko-KR" altLang="en-US" dirty="0" err="1" smtClean="0">
                <a:solidFill>
                  <a:srgbClr val="FF0000"/>
                </a:solidFill>
              </a:rPr>
              <a:t>하면좋음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102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이력서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3332425" y="6472518"/>
            <a:ext cx="828900" cy="5611906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/>
          <p:nvPr/>
        </p:nvSpPr>
        <p:spPr>
          <a:xfrm>
            <a:off x="13632366" y="12109370"/>
            <a:ext cx="1195257" cy="458758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수업 이름을 클릭한다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수업을 듣는 학생들의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학생 이름을 클릭하면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다운로드 버튼을 누르면 학생의 이력서를 다운받을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체크박스를 선택하고 이메일 전송을 누르면 학생들의 이력서를 기업에 보낼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02369" y="212958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1" cy="86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4121850" y="3966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50" cy="866937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a815ed2fed_0_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a815ed2fed_0_35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a815ed2fed_0_35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a815ed2fed_0_352"/>
          <p:cNvSpPr/>
          <p:nvPr/>
        </p:nvSpPr>
        <p:spPr>
          <a:xfrm>
            <a:off x="12864550" y="40457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a815ed2fed_0_35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a815ed2fed_0_35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42049" cy="865139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1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6990705" y="8743232"/>
            <a:ext cx="828900" cy="311122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a815ed2fed_0_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a815ed2fed_0_36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a815ed2fed_0_36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a815ed2fed_0_362"/>
          <p:cNvSpPr/>
          <p:nvPr/>
        </p:nvSpPr>
        <p:spPr>
          <a:xfrm>
            <a:off x="4873500" y="872300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a815ed2fed_0_36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a815ed2fed_0_36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8486"/>
            <a:ext cx="13942050" cy="86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ga815ed2fed_0_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18" y="2213022"/>
            <a:ext cx="13942052" cy="86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a815ed2fed_0_37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a815ed2fed_0_37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a815ed2fed_0_372"/>
          <p:cNvSpPr/>
          <p:nvPr/>
        </p:nvSpPr>
        <p:spPr>
          <a:xfrm>
            <a:off x="13418850" y="87624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a815ed2fed_0_37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a815ed2fed_0_37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8486"/>
            <a:ext cx="13917382" cy="86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6965425" y="87624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3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취업한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정보가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수정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수정할 수 있는 폼이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취업이 안된 학생 이름을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개인 정보와 수강이력이 나온다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등록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학생의 입사 정보를 입력할 수 있다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3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인원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5"/>
          <p:cNvSpPr/>
          <p:nvPr/>
        </p:nvSpPr>
        <p:spPr>
          <a:xfrm>
            <a:off x="7693925" y="44009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과정명을 누르면 과정을 듣는 학생만 조회가 가능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5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5"/>
          <p:cNvSpPr txBox="1"/>
          <p:nvPr/>
        </p:nvSpPr>
        <p:spPr>
          <a:xfrm>
            <a:off x="18839400" y="3937550"/>
            <a:ext cx="177138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a815ed2fed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a815ed2fed_0_27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a815ed2fed_0_27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a815ed2fed_0_275"/>
          <p:cNvSpPr/>
          <p:nvPr/>
        </p:nvSpPr>
        <p:spPr>
          <a:xfrm>
            <a:off x="7792625" y="91472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a815ed2fed_0_275"/>
          <p:cNvSpPr txBox="1"/>
          <p:nvPr/>
        </p:nvSpPr>
        <p:spPr>
          <a:xfrm>
            <a:off x="16379125" y="3507000"/>
            <a:ext cx="5074200" cy="7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과정명을 클릭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-&gt;과정을 듣는 학생만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 상세정보 출력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a815ed2fed_0_275"/>
          <p:cNvSpPr/>
          <p:nvPr/>
        </p:nvSpPr>
        <p:spPr>
          <a:xfrm>
            <a:off x="13542150" y="8617775"/>
            <a:ext cx="828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a815ed2fed_0_2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8" cy="1005631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9785875" y="87328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6"/>
          <p:cNvSpPr/>
          <p:nvPr/>
        </p:nvSpPr>
        <p:spPr>
          <a:xfrm>
            <a:off x="9785875" y="96943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"/>
          <p:cNvSpPr txBox="1"/>
          <p:nvPr/>
        </p:nvSpPr>
        <p:spPr>
          <a:xfrm>
            <a:off x="16778925" y="3045700"/>
            <a:ext cx="6335100" cy="7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학생이름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학생 상세정보 출력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수강등록버튼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 개설된 강의목록이 뜨고 선택하면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해당 학생이 해당강의에 수강신청됨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수강취소 버튼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해당 강의 수강신청이 취소됨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아이디:admin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비밀번호:admin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입력하여 로그인한다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668215" y="950925"/>
            <a:ext cx="472015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 로그인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2"/>
          <p:cNvSpPr/>
          <p:nvPr/>
        </p:nvSpPr>
        <p:spPr>
          <a:xfrm>
            <a:off x="8497012" y="5134226"/>
            <a:ext cx="5853469" cy="4737562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a815ed2fed_0_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17381" cy="1006435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a815ed2fed_0_29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a815ed2fed_0_29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a815ed2fed_0_297"/>
          <p:cNvSpPr/>
          <p:nvPr/>
        </p:nvSpPr>
        <p:spPr>
          <a:xfrm>
            <a:off x="13496125" y="72526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a815ed2fed_0_297"/>
          <p:cNvSpPr txBox="1"/>
          <p:nvPr/>
        </p:nvSpPr>
        <p:spPr>
          <a:xfrm>
            <a:off x="17393975" y="3599250"/>
            <a:ext cx="5074200" cy="6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a815ed2fed_0_297"/>
          <p:cNvSpPr txBox="1"/>
          <p:nvPr/>
        </p:nvSpPr>
        <p:spPr>
          <a:xfrm>
            <a:off x="16471375" y="3045700"/>
            <a:ext cx="6458100" cy="8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학생 회원 생성창이 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a815ed2fed_0_2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8" cy="9621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7"/>
          <p:cNvSpPr/>
          <p:nvPr/>
        </p:nvSpPr>
        <p:spPr>
          <a:xfrm>
            <a:off x="6786150" y="10370850"/>
            <a:ext cx="12855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16563650" y="3230200"/>
            <a:ext cx="6458100" cy="8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7"/>
          <p:cNvSpPr txBox="1"/>
          <p:nvPr/>
        </p:nvSpPr>
        <p:spPr>
          <a:xfrm>
            <a:off x="16871175" y="2768900"/>
            <a:ext cx="6150600" cy="90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학생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학생 회원이 생성됨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101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학생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13594800" y="87328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8"/>
          <p:cNvSpPr txBox="1"/>
          <p:nvPr/>
        </p:nvSpPr>
        <p:spPr>
          <a:xfrm>
            <a:off x="17406425" y="385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탈퇴버튼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-&gt; 회원 정지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67936"/>
            <a:ext cx="13959097" cy="81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9"/>
          <p:cNvSpPr/>
          <p:nvPr/>
        </p:nvSpPr>
        <p:spPr>
          <a:xfrm>
            <a:off x="3391675" y="41147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9"/>
          <p:cNvSpPr txBox="1"/>
          <p:nvPr/>
        </p:nvSpPr>
        <p:spPr>
          <a:xfrm>
            <a:off x="16699075" y="3505875"/>
            <a:ext cx="509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승인강사 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승인된 강사 목록만나옴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804008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0"/>
          <p:cNvSpPr/>
          <p:nvPr/>
        </p:nvSpPr>
        <p:spPr>
          <a:xfrm>
            <a:off x="4378450" y="41345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0"/>
          <p:cNvSpPr txBox="1"/>
          <p:nvPr/>
        </p:nvSpPr>
        <p:spPr>
          <a:xfrm>
            <a:off x="16852850" y="3567425"/>
            <a:ext cx="475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미승인강사 버튼 클릭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-&gt; 미승인된 강사    목록만나옴</a:t>
            </a:r>
            <a:endParaRPr/>
          </a:p>
        </p:txBody>
      </p:sp>
      <p:sp>
        <p:nvSpPr>
          <p:cNvPr id="636" name="Google Shape;636;p7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a815ed2fed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67936"/>
            <a:ext cx="13959098" cy="810671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a815ed2fed_0_32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ga815ed2fed_0_32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a815ed2fed_0_321"/>
          <p:cNvSpPr/>
          <p:nvPr/>
        </p:nvSpPr>
        <p:spPr>
          <a:xfrm>
            <a:off x="13594800" y="35029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a815ed2fed_0_321"/>
          <p:cNvSpPr txBox="1"/>
          <p:nvPr/>
        </p:nvSpPr>
        <p:spPr>
          <a:xfrm>
            <a:off x="16668325" y="3818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강사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a815ed2fed_0_32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7" cy="89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1"/>
          <p:cNvSpPr/>
          <p:nvPr/>
        </p:nvSpPr>
        <p:spPr>
          <a:xfrm>
            <a:off x="7022975" y="103313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16606825" y="4520725"/>
            <a:ext cx="4477500" cy="53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강사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강사 회원이 생성됨</a:t>
            </a:r>
            <a:endParaRPr/>
          </a:p>
        </p:txBody>
      </p:sp>
      <p:sp>
        <p:nvSpPr>
          <p:cNvPr id="658" name="Google Shape;658;p7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1"/>
            <a:ext cx="13959096" cy="809560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7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72"/>
          <p:cNvSpPr/>
          <p:nvPr/>
        </p:nvSpPr>
        <p:spPr>
          <a:xfrm>
            <a:off x="6134875" y="4943650"/>
            <a:ext cx="1857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2"/>
          <p:cNvSpPr txBox="1"/>
          <p:nvPr/>
        </p:nvSpPr>
        <p:spPr>
          <a:xfrm>
            <a:off x="16576050" y="3198325"/>
            <a:ext cx="5861400" cy="7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대표자명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상세정보가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72979" y="625642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6" cy="80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3"/>
          <p:cNvSpPr/>
          <p:nvPr/>
        </p:nvSpPr>
        <p:spPr>
          <a:xfrm>
            <a:off x="6707200" y="9443275"/>
            <a:ext cx="13251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3"/>
          <p:cNvSpPr txBox="1"/>
          <p:nvPr/>
        </p:nvSpPr>
        <p:spPr>
          <a:xfrm>
            <a:off x="16576050" y="3198325"/>
            <a:ext cx="5861400" cy="7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대표자명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상세정보가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상세정보에서 회사정보 수정가능</a:t>
            </a:r>
            <a:endParaRPr sz="2500"/>
          </a:p>
        </p:txBody>
      </p:sp>
      <p:sp>
        <p:nvSpPr>
          <p:cNvPr id="680" name="Google Shape;680;p7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17358" y="854241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5" cy="812428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4"/>
          <p:cNvSpPr/>
          <p:nvPr/>
        </p:nvSpPr>
        <p:spPr>
          <a:xfrm>
            <a:off x="13594800" y="350297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4"/>
          <p:cNvSpPr txBox="1"/>
          <p:nvPr/>
        </p:nvSpPr>
        <p:spPr>
          <a:xfrm>
            <a:off x="16668325" y="3321375"/>
            <a:ext cx="6753300" cy="7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691" name="Google Shape;691;p7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589547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b16880f8b9_6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064500"/>
            <a:ext cx="14098150" cy="86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b16880f8b9_6_154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b16880f8b9_6_154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b16880f8b9_6_15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b16880f8b9_6_15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관리자에게는 관리자 공지사항에 글을 작성할 수 있는 작성 버튼이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b16880f8b9_6_154"/>
          <p:cNvSpPr/>
          <p:nvPr/>
        </p:nvSpPr>
        <p:spPr>
          <a:xfrm>
            <a:off x="8770600" y="27383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b16880f8b9_6_154"/>
          <p:cNvSpPr/>
          <p:nvPr/>
        </p:nvSpPr>
        <p:spPr>
          <a:xfrm>
            <a:off x="9894275" y="6812375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380874" y="6761747"/>
            <a:ext cx="11490158" cy="37899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5" cy="915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대표자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5"/>
          <p:cNvSpPr/>
          <p:nvPr/>
        </p:nvSpPr>
        <p:spPr>
          <a:xfrm>
            <a:off x="6924275" y="106668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5"/>
          <p:cNvSpPr txBox="1"/>
          <p:nvPr/>
        </p:nvSpPr>
        <p:spPr>
          <a:xfrm>
            <a:off x="16606800" y="3106075"/>
            <a:ext cx="5799900" cy="8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alibri"/>
              <a:buAutoNum type="arabicPeriod"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신규등록 버튼 클릭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대표 회원 생성창이 뜸</a:t>
            </a:r>
            <a:endParaRPr sz="25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Calibri"/>
              <a:buAutoNum type="arabicPeriod"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회원정보 입력후 가입버튼을 누르면 </a:t>
            </a:r>
            <a:endParaRPr sz="23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대표 회원이 생성됨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2" name="Google Shape;702;p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64695" y="890336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통계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157998"/>
            <a:ext cx="13959094" cy="753436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과락 비율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7"/>
          <p:cNvSpPr/>
          <p:nvPr/>
        </p:nvSpPr>
        <p:spPr>
          <a:xfrm>
            <a:off x="4634950" y="4361500"/>
            <a:ext cx="13251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종료된 강의 내역이 조회된다.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4" cy="910181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과락 비율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8"/>
          <p:cNvSpPr/>
          <p:nvPr/>
        </p:nvSpPr>
        <p:spPr>
          <a:xfrm>
            <a:off x="3391625" y="5762700"/>
            <a:ext cx="12021599" cy="5644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종료된 강의 내역이 조회된다.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검색 또는 강의명 클릭으로 통계 결과를 조회를 할 수 있다. 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75768" y="5221705"/>
            <a:ext cx="4475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통계를 다른 화면으로 전환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9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시설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377864"/>
            <a:ext cx="13816350" cy="76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0"/>
          <p:cNvSpPr/>
          <p:nvPr/>
        </p:nvSpPr>
        <p:spPr>
          <a:xfrm>
            <a:off x="5055040" y="4467872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5" name="Google Shape;75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3"/>
            <a:ext cx="13966335" cy="8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81"/>
          <p:cNvSpPr/>
          <p:nvPr/>
        </p:nvSpPr>
        <p:spPr>
          <a:xfrm>
            <a:off x="3357907" y="6597125"/>
            <a:ext cx="11581800" cy="46914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815ed2fed_0_208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ga815ed2fed_0_208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ga815ed2fed_0_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3"/>
            <a:ext cx="13966335" cy="86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ga815ed2fed_0_208"/>
          <p:cNvSpPr/>
          <p:nvPr/>
        </p:nvSpPr>
        <p:spPr>
          <a:xfrm>
            <a:off x="12887128" y="4223350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a815ed2fed_0_20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a815ed2fed_0_20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4" cy="1002648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2"/>
          <p:cNvSpPr/>
          <p:nvPr/>
        </p:nvSpPr>
        <p:spPr>
          <a:xfrm>
            <a:off x="6946828" y="7992775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815ed2fed_0_22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a815ed2fed_0_22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ga815ed2fed_0_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377864"/>
            <a:ext cx="13816350" cy="76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a815ed2fed_0_229"/>
          <p:cNvSpPr/>
          <p:nvPr/>
        </p:nvSpPr>
        <p:spPr>
          <a:xfrm>
            <a:off x="13087290" y="30469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a815ed2fed_0_22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a815ed2fed_0_22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b16880f8b9_6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075"/>
            <a:ext cx="13709499" cy="8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b16880f8b9_6_165"/>
          <p:cNvSpPr/>
          <p:nvPr/>
        </p:nvSpPr>
        <p:spPr>
          <a:xfrm>
            <a:off x="12925299" y="2825775"/>
            <a:ext cx="11307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b16880f8b9_6_16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b16880f8b9_6_16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b16880f8b9_6_16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b16880f8b9_6_16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버튼 클릭시 공지사항을 작성할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ga815ed2fed_0_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59093" cy="1002648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a815ed2fed_0_239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a815ed2fed_0_239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 의 실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a815ed2fed_0_239"/>
          <p:cNvSpPr/>
          <p:nvPr/>
        </p:nvSpPr>
        <p:spPr>
          <a:xfrm>
            <a:off x="6946828" y="7992775"/>
            <a:ext cx="828900" cy="6513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a815ed2fed_0_23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a815ed2fed_0_23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강의명을 클릭시 해당 강의실에서 사용중인 장비목록이 나온다.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강의실 수정을 클릭시 수정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26225" cy="77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4"/>
          <p:cNvSpPr/>
          <p:nvPr/>
        </p:nvSpPr>
        <p:spPr>
          <a:xfrm>
            <a:off x="5878275" y="44404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8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1" name="Google Shape;821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71850" cy="89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5"/>
          <p:cNvSpPr/>
          <p:nvPr/>
        </p:nvSpPr>
        <p:spPr>
          <a:xfrm>
            <a:off x="11189900" y="7242850"/>
            <a:ext cx="8289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8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815ed2fed_0_251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ga815ed2fed_0_251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a815ed2fed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75" y="2213025"/>
            <a:ext cx="14026225" cy="77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a815ed2fed_0_251"/>
          <p:cNvSpPr/>
          <p:nvPr/>
        </p:nvSpPr>
        <p:spPr>
          <a:xfrm>
            <a:off x="13377675" y="2980025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a815ed2fed_0_25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a815ed2fed_0_25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8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관리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3" name="Google Shape;84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225" y="2184474"/>
            <a:ext cx="14034501" cy="77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6"/>
          <p:cNvSpPr/>
          <p:nvPr/>
        </p:nvSpPr>
        <p:spPr>
          <a:xfrm>
            <a:off x="6943975" y="7815150"/>
            <a:ext cx="828900" cy="3159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8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이민하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6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 목록을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장비명을 클릭시 장비를 사용중인 강의실 정보를 팝업창으로 조회한다.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상세 조회 창의 수정을 통해 개별 수정을 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신규등록을 클릭시 신규등록 팝업창이 뜬다.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7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99"/>
              <a:buNone/>
            </a:pPr>
            <a:fld id="{00000000-1234-1234-1234-123412341234}" type="slidenum">
              <a:rPr lang="en-US" altLang="ko-KR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399"/>
                <a:buNone/>
              </a:pPr>
              <a:t>75</a:t>
            </a:fld>
            <a:endParaRPr/>
          </a:p>
        </p:txBody>
      </p:sp>
      <p:sp>
        <p:nvSpPr>
          <p:cNvPr id="852" name="Google Shape;852;p87"/>
          <p:cNvSpPr txBox="1"/>
          <p:nvPr/>
        </p:nvSpPr>
        <p:spPr>
          <a:xfrm>
            <a:off x="7539707" y="4041864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[관리자] 끝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 시작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8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학습 지원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9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로그인 화면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9"/>
          <p:cNvSpPr/>
          <p:nvPr/>
        </p:nvSpPr>
        <p:spPr>
          <a:xfrm>
            <a:off x="10280525" y="86621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8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0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90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1116630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9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90"/>
          <p:cNvSpPr/>
          <p:nvPr/>
        </p:nvSpPr>
        <p:spPr>
          <a:xfrm>
            <a:off x="9947225" y="66886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90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각각의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9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1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093" y="2213022"/>
            <a:ext cx="13989603" cy="11096837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1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91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 회원 가입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91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회원가입 버튼을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각각의 정보들을 입력한다.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우편번호 서비스를 이용해서 주소를 입력한다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91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b16880f8b9_6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20000" cy="89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b16880f8b9_6_175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b16880f8b9_6_175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b16880f8b9_6_17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b16880f8b9_6_17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후 공지사항의 제목을 클릭하면 상세 조회할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자신이 작성한 공지사항이면 수정 및 삭제가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 버튼 클릭 시 수정 창으로 변환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b16880f8b9_6_175"/>
          <p:cNvSpPr/>
          <p:nvPr/>
        </p:nvSpPr>
        <p:spPr>
          <a:xfrm>
            <a:off x="6123975" y="10177650"/>
            <a:ext cx="2276700" cy="4002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2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2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92"/>
          <p:cNvSpPr/>
          <p:nvPr/>
        </p:nvSpPr>
        <p:spPr>
          <a:xfrm>
            <a:off x="10361675" y="91161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비밀번호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3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93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Google Shape;91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8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3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93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93"/>
          <p:cNvSpPr/>
          <p:nvPr/>
        </p:nvSpPr>
        <p:spPr>
          <a:xfrm>
            <a:off x="4441075" y="56032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3"/>
          <p:cNvSpPr/>
          <p:nvPr/>
        </p:nvSpPr>
        <p:spPr>
          <a:xfrm>
            <a:off x="8954975" y="806465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93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비밀번호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가입한 이메일을 적고 아이디 전송을 누르면 해당 이메일로 가입되어있는 아이디가 전송이 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3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94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4" cy="8791633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ID/비밀번호 찾기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94"/>
          <p:cNvSpPr/>
          <p:nvPr/>
        </p:nvSpPr>
        <p:spPr>
          <a:xfrm>
            <a:off x="5878275" y="55242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4"/>
          <p:cNvSpPr/>
          <p:nvPr/>
        </p:nvSpPr>
        <p:spPr>
          <a:xfrm>
            <a:off x="4810550" y="8538309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4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아이디 찾기를 누른다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해당아이디의 이메일로 임시 비밀번호가 전송이 된다.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9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95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89603" cy="8878018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 그 인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5"/>
          <p:cNvSpPr/>
          <p:nvPr/>
        </p:nvSpPr>
        <p:spPr>
          <a:xfrm>
            <a:off x="10242425" y="8030684"/>
            <a:ext cx="19083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95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로그인을 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9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정수빈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8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9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9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98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관리자, 강사별 공지사항 목록 조회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제목 + 내용, 제목, 내용별로 검색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강사에게는 강사 공지사항에 글을 작성할 수 있는 작성 버튼이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4081950" cy="7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8"/>
          <p:cNvSpPr/>
          <p:nvPr/>
        </p:nvSpPr>
        <p:spPr>
          <a:xfrm>
            <a:off x="8722025" y="52645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8"/>
          <p:cNvSpPr/>
          <p:nvPr/>
        </p:nvSpPr>
        <p:spPr>
          <a:xfrm>
            <a:off x="9894275" y="2854500"/>
            <a:ext cx="45891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2369" y="2129589"/>
            <a:ext cx="14702589" cy="97937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69" y="2213019"/>
            <a:ext cx="13778726" cy="8767292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2"/>
          <p:cNvSpPr/>
          <p:nvPr/>
        </p:nvSpPr>
        <p:spPr>
          <a:xfrm>
            <a:off x="13038649" y="6858000"/>
            <a:ext cx="11307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0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0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0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02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버튼 클릭시 공지사항을 작성할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6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96"/>
          <p:cNvSpPr/>
          <p:nvPr/>
        </p:nvSpPr>
        <p:spPr>
          <a:xfrm>
            <a:off x="5388375" y="3965209"/>
            <a:ext cx="1908163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9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9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9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03825" cy="8828176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6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작성 후 공지사항의 제목을 클릭하면 상세 조회할 수 있는 모달창이 뜸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자신이 작성한 공지사항이면 수정 및 삭제가 가능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 버튼 클릭 시 수정 창으로 변환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96"/>
          <p:cNvSpPr/>
          <p:nvPr/>
        </p:nvSpPr>
        <p:spPr>
          <a:xfrm>
            <a:off x="6075401" y="9837625"/>
            <a:ext cx="23616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9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9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903826" cy="97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수정창으로 변환되면 수정 버튼이 수정완료 버튼으로 변경됌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97"/>
          <p:cNvSpPr/>
          <p:nvPr/>
        </p:nvSpPr>
        <p:spPr>
          <a:xfrm>
            <a:off x="6071655" y="10820500"/>
            <a:ext cx="11832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4"/>
          <p:cNvSpPr/>
          <p:nvPr/>
        </p:nvSpPr>
        <p:spPr>
          <a:xfrm>
            <a:off x="12172582" y="2854446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0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0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04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0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5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7059406" y="3965209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05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05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5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b16880f8b9_6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2213100"/>
            <a:ext cx="13887626" cy="9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16880f8b9_6_18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b16880f8b9_6_18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b16880f8b9_6_18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임지은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b16880f8b9_6_187"/>
          <p:cNvSpPr txBox="1"/>
          <p:nvPr/>
        </p:nvSpPr>
        <p:spPr>
          <a:xfrm>
            <a:off x="16338020" y="3069721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AutoNum type="arabicPeriod"/>
            </a:pPr>
            <a:r>
              <a:rPr lang="ko-KR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수정창으로 변환되면 수정 버튼이 수정완료 버튼으로 변경된다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b16880f8b9_6_187"/>
          <p:cNvSpPr/>
          <p:nvPr/>
        </p:nvSpPr>
        <p:spPr>
          <a:xfrm>
            <a:off x="6087875" y="10707150"/>
            <a:ext cx="1150800" cy="5295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6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2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6"/>
          <p:cNvSpPr/>
          <p:nvPr/>
        </p:nvSpPr>
        <p:spPr>
          <a:xfrm>
            <a:off x="6219651" y="8630516"/>
            <a:ext cx="1280989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06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06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06"/>
          <p:cNvSpPr/>
          <p:nvPr/>
        </p:nvSpPr>
        <p:spPr>
          <a:xfrm>
            <a:off x="5878275" y="7576750"/>
            <a:ext cx="1029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06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06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16880f8b9_5_47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gb16880f8b9_5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3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b16880f8b9_5_47"/>
          <p:cNvSpPr/>
          <p:nvPr/>
        </p:nvSpPr>
        <p:spPr>
          <a:xfrm>
            <a:off x="7384026" y="863051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b16880f8b9_5_47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b16880f8b9_5_47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b16880f8b9_5_4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b16880f8b9_5_4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a815ed2fed_0_182"/>
          <p:cNvSpPr/>
          <p:nvPr/>
        </p:nvSpPr>
        <p:spPr>
          <a:xfrm>
            <a:off x="12188825" y="2854446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a815ed2fed_0_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0" y="2213022"/>
            <a:ext cx="13964165" cy="7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a815ed2fed_0_182"/>
          <p:cNvSpPr/>
          <p:nvPr/>
        </p:nvSpPr>
        <p:spPr>
          <a:xfrm>
            <a:off x="13276006" y="2854459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a815ed2fed_0_182"/>
          <p:cNvSpPr/>
          <p:nvPr/>
        </p:nvSpPr>
        <p:spPr>
          <a:xfrm>
            <a:off x="5878286" y="1147872"/>
            <a:ext cx="1849950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a815ed2fed_0_182"/>
          <p:cNvSpPr txBox="1"/>
          <p:nvPr/>
        </p:nvSpPr>
        <p:spPr>
          <a:xfrm>
            <a:off x="228601" y="950977"/>
            <a:ext cx="547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a815ed2fed_0_182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a815ed2fed_0_18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학습 자료 등록 버튼을 누른다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7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6" name="Google Shape;1066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1" cy="7387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7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107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학습 자료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07"/>
          <p:cNvSpPr/>
          <p:nvPr/>
        </p:nvSpPr>
        <p:spPr>
          <a:xfrm>
            <a:off x="6298365" y="73349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07"/>
          <p:cNvSpPr/>
          <p:nvPr/>
        </p:nvSpPr>
        <p:spPr>
          <a:xfrm>
            <a:off x="6786265" y="8192347"/>
            <a:ext cx="1281000" cy="5217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7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</a:t>
            </a: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정이안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7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2. 학습 제목을 클릭한다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학습 자료 정보가 나온다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업로드가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제목 등록일자 자료내용 수정이 가능하다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3. 삭제 버튼을 누르면 삭제된다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4. 학습 자료 등록 버튼을 누른다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-&gt; 파일 업로드 가능한 입력 모달이 뜬다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1" cy="756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8"/>
          <p:cNvSpPr/>
          <p:nvPr/>
        </p:nvSpPr>
        <p:spPr>
          <a:xfrm>
            <a:off x="6416765" y="4823097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8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08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08"/>
          <p:cNvSpPr txBox="1"/>
          <p:nvPr/>
        </p:nvSpPr>
        <p:spPr>
          <a:xfrm>
            <a:off x="16871175" y="3107200"/>
            <a:ext cx="5473800" cy="7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08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0" cy="953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09"/>
          <p:cNvSpPr/>
          <p:nvPr/>
        </p:nvSpPr>
        <p:spPr>
          <a:xfrm>
            <a:off x="6650738" y="7611884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9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09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09"/>
          <p:cNvSpPr txBox="1"/>
          <p:nvPr/>
        </p:nvSpPr>
        <p:spPr>
          <a:xfrm>
            <a:off x="16871175" y="3107200"/>
            <a:ext cx="6950100" cy="7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강의계획서 창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Calibri"/>
                <a:ea typeface="Calibri"/>
                <a:cs typeface="Calibri"/>
                <a:sym typeface="Calibri"/>
              </a:rPr>
              <a:t> &gt; 강의 정보 수정후 저장 누르면 저장됨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09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4027540" cy="953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0"/>
          <p:cNvSpPr/>
          <p:nvPr/>
        </p:nvSpPr>
        <p:spPr>
          <a:xfrm>
            <a:off x="4905206" y="8880847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10"/>
          <p:cNvSpPr/>
          <p:nvPr/>
        </p:nvSpPr>
        <p:spPr>
          <a:xfrm>
            <a:off x="6650738" y="10981178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10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10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강의계획서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0"/>
          <p:cNvSpPr txBox="1"/>
          <p:nvPr/>
        </p:nvSpPr>
        <p:spPr>
          <a:xfrm>
            <a:off x="17037350" y="2890800"/>
            <a:ext cx="6907200" cy="7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강의명 클릭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강의 계획서 모달창 출력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AutoNum type="arabicPeriod"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강의계획서 창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주가추가 버튼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  주차 칸이 생성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입력후 저장누르면 저장됨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주차 삭제 버튼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-&gt;제일 아래 주차부터 하나씩 삭제됨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10"/>
          <p:cNvSpPr txBox="1"/>
          <p:nvPr/>
        </p:nvSpPr>
        <p:spPr>
          <a:xfrm>
            <a:off x="22390734" y="1812912"/>
            <a:ext cx="227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윤희국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C6F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1"/>
          <p:cNvSpPr txBox="1"/>
          <p:nvPr/>
        </p:nvSpPr>
        <p:spPr>
          <a:xfrm>
            <a:off x="7539707" y="1980189"/>
            <a:ext cx="92982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[강사]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1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학습 관리</a:t>
            </a:r>
            <a:endParaRPr sz="1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aea151da7f_0_94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9" name="Google Shape;1119;gaea151da7f_0_94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0" name="Google Shape;1120;gaea151da7f_0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3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aea151da7f_0_94"/>
          <p:cNvSpPr/>
          <p:nvPr/>
        </p:nvSpPr>
        <p:spPr>
          <a:xfrm>
            <a:off x="12188825" y="2854446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aea151da7f_0_94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gaea151da7f_0_94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aea151da7f_0_94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2"/>
          <p:cNvSpPr/>
          <p:nvPr/>
        </p:nvSpPr>
        <p:spPr>
          <a:xfrm>
            <a:off x="17648134" y="6380946"/>
            <a:ext cx="56124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your company name out there.</a:t>
            </a:r>
            <a:endParaRPr sz="4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1" name="Google Shape;1131;p112"/>
          <p:cNvSpPr txBox="1"/>
          <p:nvPr/>
        </p:nvSpPr>
        <p:spPr>
          <a:xfrm>
            <a:off x="16061245" y="2854446"/>
            <a:ext cx="5754000" cy="800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1. 수업 목록 조회 후 검색 버튼 누르기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  -&gt; 수업 정보와 수강생 명단이 나온다</a:t>
            </a:r>
            <a:endParaRPr sz="24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승인 버튼 누르기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5161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2" name="Google Shape;1132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81" y="2213022"/>
            <a:ext cx="13976694" cy="762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12"/>
          <p:cNvSpPr/>
          <p:nvPr/>
        </p:nvSpPr>
        <p:spPr>
          <a:xfrm>
            <a:off x="13521777" y="7575735"/>
            <a:ext cx="1280990" cy="5218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12"/>
          <p:cNvSpPr/>
          <p:nvPr/>
        </p:nvSpPr>
        <p:spPr>
          <a:xfrm>
            <a:off x="5878286" y="1147872"/>
            <a:ext cx="18499490" cy="529500"/>
          </a:xfrm>
          <a:prstGeom prst="rect">
            <a:avLst/>
          </a:prstGeom>
          <a:solidFill>
            <a:srgbClr val="4D5C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12"/>
          <p:cNvSpPr txBox="1"/>
          <p:nvPr/>
        </p:nvSpPr>
        <p:spPr>
          <a:xfrm>
            <a:off x="228601" y="950977"/>
            <a:ext cx="54738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수강생 정보</a:t>
            </a:r>
            <a:endParaRPr sz="5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12"/>
          <p:cNvSpPr txBox="1"/>
          <p:nvPr/>
        </p:nvSpPr>
        <p:spPr>
          <a:xfrm>
            <a:off x="22390734" y="1812912"/>
            <a:ext cx="2276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담당자 : 김창규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 44">
      <a:dk1>
        <a:srgbClr val="737572"/>
      </a:dk1>
      <a:lt1>
        <a:srgbClr val="FFFFFF"/>
      </a:lt1>
      <a:dk2>
        <a:srgbClr val="2B2C2B"/>
      </a:dk2>
      <a:lt2>
        <a:srgbClr val="FFFFFF"/>
      </a:lt2>
      <a:accent1>
        <a:srgbClr val="336D79"/>
      </a:accent1>
      <a:accent2>
        <a:srgbClr val="000000"/>
      </a:accent2>
      <a:accent3>
        <a:srgbClr val="336D79"/>
      </a:accent3>
      <a:accent4>
        <a:srgbClr val="000000"/>
      </a:accent4>
      <a:accent5>
        <a:srgbClr val="336D79"/>
      </a:accent5>
      <a:accent6>
        <a:srgbClr val="000000"/>
      </a:accent6>
      <a:hlink>
        <a:srgbClr val="1E9272"/>
      </a:hlink>
      <a:folHlink>
        <a:srgbClr val="AC26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5531</Words>
  <Application>Microsoft Office PowerPoint</Application>
  <PresentationFormat>사용자 지정</PresentationFormat>
  <Paragraphs>1258</Paragraphs>
  <Slides>187</Slides>
  <Notes>187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187</vt:i4>
      </vt:variant>
    </vt:vector>
  </HeadingPairs>
  <TitlesOfParts>
    <vt:vector size="195" baseType="lpstr">
      <vt:lpstr>굴림</vt:lpstr>
      <vt:lpstr>Arial</vt:lpstr>
      <vt:lpstr>Calibri</vt:lpstr>
      <vt:lpstr>Montserrat</vt:lpstr>
      <vt:lpstr>Montserrat SemiBold</vt:lpstr>
      <vt:lpstr>Montserrat Light</vt:lpstr>
      <vt:lpstr>Roboto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Soobin</dc:creator>
  <cp:lastModifiedBy>김주성</cp:lastModifiedBy>
  <cp:revision>3</cp:revision>
  <dcterms:created xsi:type="dcterms:W3CDTF">2014-11-12T21:47:38Z</dcterms:created>
  <dcterms:modified xsi:type="dcterms:W3CDTF">2023-09-08T01:45:51Z</dcterms:modified>
</cp:coreProperties>
</file>